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290" r:id="rId2"/>
    <p:sldId id="280" r:id="rId3"/>
    <p:sldId id="259" r:id="rId4"/>
    <p:sldId id="278" r:id="rId5"/>
    <p:sldId id="258" r:id="rId6"/>
    <p:sldId id="271" r:id="rId7"/>
    <p:sldId id="276" r:id="rId8"/>
    <p:sldId id="281" r:id="rId9"/>
    <p:sldId id="282" r:id="rId10"/>
    <p:sldId id="283" r:id="rId11"/>
    <p:sldId id="284" r:id="rId12"/>
    <p:sldId id="285" r:id="rId13"/>
    <p:sldId id="286" r:id="rId14"/>
    <p:sldId id="287" r:id="rId15"/>
    <p:sldId id="288" r:id="rId16"/>
    <p:sldId id="279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-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59AA9-E243-BD9B-67A2-571F935982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E48DB0-68EF-EC92-8071-895C174847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8428BA-A759-C9D1-CDF3-ED4A0E3C0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A60B1-7942-4377-B850-A87933052A42}" type="datetimeFigureOut">
              <a:rPr lang="en-ID" smtClean="0"/>
              <a:t>28/11/2023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14EE1E-D21B-5BA9-AD2D-889540E8D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340402-AC39-2594-4E13-44EC730C5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73922-235E-4A67-97FB-D0905B8863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09387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4AEBC-BD92-7EF9-46BE-C9A1F3FC5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2023BE-C648-DD21-0E38-9F3247B891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DD0A08-51BF-7B05-6583-D133D6D0C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A60B1-7942-4377-B850-A87933052A42}" type="datetimeFigureOut">
              <a:rPr lang="en-ID" smtClean="0"/>
              <a:t>28/11/2023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70258E-A671-8A8B-2AB6-DF32F0E59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3FEDD9-AA94-03BD-D125-2018B5AFA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73922-235E-4A67-97FB-D0905B8863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67781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304595-D86C-3DAB-FA9A-8310EFF6B0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5E72AF-3166-BF68-18AB-9138BCA1FE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E34BB9-1FCA-5E56-161E-39C07EEE4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A60B1-7942-4377-B850-A87933052A42}" type="datetimeFigureOut">
              <a:rPr lang="en-ID" smtClean="0"/>
              <a:t>28/11/2023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4FB3C1-B7F1-74E1-D4DE-01A65F98D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743B03-6695-A008-1E46-3F1E7AA00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73922-235E-4A67-97FB-D0905B8863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3231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1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18422" y="5178502"/>
            <a:ext cx="10555156" cy="6647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1" i="0">
                <a:solidFill>
                  <a:srgbClr val="40404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18422" y="4891565"/>
            <a:ext cx="10555156" cy="6647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1" i="0">
                <a:solidFill>
                  <a:srgbClr val="40404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11/28/2023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404040"/>
                </a:solidFill>
                <a:latin typeface="Arial MT"/>
                <a:cs typeface="Arial MT"/>
              </a:defRPr>
            </a:lvl1pPr>
          </a:lstStyle>
          <a:p>
            <a:pPr marL="135463">
              <a:spcBef>
                <a:spcPts val="20"/>
              </a:spcBef>
            </a:pPr>
            <a:fld id="{81D60167-4931-47E6-BA6A-407CBD079E47}" type="slidenum">
              <a:rPr lang="en-ID" spc="-7" smtClean="0"/>
              <a:pPr marL="135463">
                <a:spcBef>
                  <a:spcPts val="20"/>
                </a:spcBef>
              </a:pPr>
              <a:t>‹#›</a:t>
            </a:fld>
            <a:endParaRPr lang="en-ID" spc="-7" dirty="0"/>
          </a:p>
        </p:txBody>
      </p:sp>
    </p:spTree>
    <p:extLst>
      <p:ext uri="{BB962C8B-B14F-4D97-AF65-F5344CB8AC3E}">
        <p14:creationId xmlns:p14="http://schemas.microsoft.com/office/powerpoint/2010/main" val="595365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1AB7D1-3B1C-2EA5-C73C-9E37CF285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462D1F-615A-635E-7FAC-144F037501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1BE08A-5655-4021-221A-563A4220B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A60B1-7942-4377-B850-A87933052A42}" type="datetimeFigureOut">
              <a:rPr lang="en-ID" smtClean="0"/>
              <a:t>28/11/2023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FFA84E-50EE-FF8F-9F28-3C955AA93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596AF4-6E51-A616-A1CF-1928B1DF0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73922-235E-4A67-97FB-D0905B8863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58647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12927-85DC-90E8-3984-8940BF1AD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517E1A-C43A-B657-DC93-9925A2B825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B67C33-E7F5-4799-2DF7-DE0261218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A60B1-7942-4377-B850-A87933052A42}" type="datetimeFigureOut">
              <a:rPr lang="en-ID" smtClean="0"/>
              <a:t>28/11/2023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398C3F-C255-1D1F-3C2D-CEC221DEC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499CA8-25D5-484E-E0A2-A5668C3C7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73922-235E-4A67-97FB-D0905B8863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72049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05421-1FB2-865B-4CFF-7A223F2F8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3690C4-2EB6-DC2D-BF63-9A816BA1EB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62164B-5E76-785E-A70C-521F7BCE18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7AD48E-F4BA-7924-D310-4953BCF84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A60B1-7942-4377-B850-A87933052A42}" type="datetimeFigureOut">
              <a:rPr lang="en-ID" smtClean="0"/>
              <a:t>28/11/2023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694A84-C18E-3640-E5F1-B7863E4AE7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601D61-6D2D-5BFE-909D-7203DE4A8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73922-235E-4A67-97FB-D0905B8863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56245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F7B7D-631F-E940-C5DD-C77F90CA7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392EA6-5284-F15D-285D-5DA787DBF3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B361C6-1201-3B01-3443-66DC3A4667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BA78BA-A064-7E0C-CEAD-B6B77C28FC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8DC4178-4A0B-2492-12A3-A5DACC13D0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F16AF0-38D6-179C-01B4-4D7BF84BE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A60B1-7942-4377-B850-A87933052A42}" type="datetimeFigureOut">
              <a:rPr lang="en-ID" smtClean="0"/>
              <a:t>28/11/2023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3B6F098-5C58-B373-1282-B8C26D577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4AF7DC-5491-D0B1-7F22-5EDFBAFB6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73922-235E-4A67-97FB-D0905B8863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05309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46988-08A5-1078-CECE-9A3E369E7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7C84F8-2159-55D5-DE51-E3A870FF3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A60B1-7942-4377-B850-A87933052A42}" type="datetimeFigureOut">
              <a:rPr lang="en-ID" smtClean="0"/>
              <a:t>28/11/2023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5A7B70-FABC-E468-833E-0B5021473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9255B8-8567-5E1F-2DB5-94E862F19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73922-235E-4A67-97FB-D0905B8863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57267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2A109D-6A98-F0AC-81DF-72241BDAA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A60B1-7942-4377-B850-A87933052A42}" type="datetimeFigureOut">
              <a:rPr lang="en-ID" smtClean="0"/>
              <a:t>28/11/2023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D56522-BE7A-A31B-BF87-CE01B9E31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AC6CE6-4472-7F52-4A40-8BE0A13C1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73922-235E-4A67-97FB-D0905B8863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09131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210EF-A19E-A278-9A3A-44E45116D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CE82F4-7AAE-4F82-B559-58E4E0F823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0ADE7C-E596-732B-F450-EB6BD9C034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9C99A1-0EA7-73FD-5EA4-1AD56EA94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A60B1-7942-4377-B850-A87933052A42}" type="datetimeFigureOut">
              <a:rPr lang="en-ID" smtClean="0"/>
              <a:t>28/11/2023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02E95F-E9CE-6252-EB39-B59B055C1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FAAEEA-D3AA-5469-F6C5-943A64A01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73922-235E-4A67-97FB-D0905B8863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42884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6ED21-8F6C-3D86-F848-F75EDCC4E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16626EF-69BF-BB4A-2301-86F1E15218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3511DA-3819-02DE-41E0-749CE67E61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762529-87D0-64B2-8E56-D76594468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A60B1-7942-4377-B850-A87933052A42}" type="datetimeFigureOut">
              <a:rPr lang="en-ID" smtClean="0"/>
              <a:t>28/11/2023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D49C88-D2DF-CB12-90F8-0D761A764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5D046A-2660-BEF2-CDC2-862A43960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73922-235E-4A67-97FB-D0905B8863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35269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E91B42A-E219-49D4-DC85-CC060F757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10B22A-B390-D97D-427E-92E757C1DC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C10961-24B3-EF14-F30E-146226C4F4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EA60B1-7942-4377-B850-A87933052A42}" type="datetimeFigureOut">
              <a:rPr lang="en-ID" smtClean="0"/>
              <a:t>28/11/2023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EC3B60-D530-B610-524F-ED694B10F7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BFDA90-B590-71A1-60C4-315AFF3457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173922-235E-4A67-97FB-D0905B8863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86038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jpeg"/><Relationship Id="rId10" Type="http://schemas.openxmlformats.org/officeDocument/2006/relationships/image" Target="../media/image1.png"/><Relationship Id="rId4" Type="http://schemas.openxmlformats.org/officeDocument/2006/relationships/image" Target="../media/image13.jpeg"/><Relationship Id="rId9" Type="http://schemas.openxmlformats.org/officeDocument/2006/relationships/image" Target="../media/image18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xfrm>
            <a:off x="11480800" y="8624934"/>
            <a:ext cx="3657600" cy="187231"/>
          </a:xfrm>
          <a:prstGeom prst="rect">
            <a:avLst/>
          </a:prstGeom>
        </p:spPr>
        <p:txBody>
          <a:bodyPr vert="horz" wrap="square" lIns="0" tIns="2540" rIns="0" bIns="0" rtlCol="0" anchor="ctr">
            <a:spAutoFit/>
          </a:bodyPr>
          <a:lstStyle/>
          <a:p>
            <a:pPr marL="135463" marR="0" lvl="0" indent="0" algn="r" defTabSz="914400" rtl="0" eaLnBrk="1" fontAlgn="auto" latinLnBrk="0" hangingPunct="1">
              <a:lnSpc>
                <a:spcPct val="100000"/>
              </a:lnSpc>
              <a:spcBef>
                <a:spcPts val="2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200" b="0" i="0" u="none" strike="noStrike" kern="1200" cap="none" spc="-7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 MT"/>
                <a:ea typeface="+mn-ea"/>
              </a:rPr>
              <a:pPr marL="135463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2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sz="1200" b="0" i="0" u="none" strike="noStrike" kern="1200" cap="none" spc="-7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Arial MT"/>
              <a:ea typeface="+mn-ea"/>
            </a:endParaRP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18B50EAD-1581-0E5C-F27A-29C1A924B6ED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925644" y="550862"/>
            <a:ext cx="10555156" cy="664797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PT. CENTRAL OPTIMA SOLUTION</a:t>
            </a:r>
            <a:endParaRPr lang="en-ID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07965BF-0C53-82EF-8622-070C7A6EAC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1215" y="3101281"/>
            <a:ext cx="2544014" cy="1192976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1D4B6487-9C50-DA80-D3A7-83C7F7A6A06B}"/>
              </a:ext>
            </a:extLst>
          </p:cNvPr>
          <p:cNvSpPr/>
          <p:nvPr/>
        </p:nvSpPr>
        <p:spPr>
          <a:xfrm>
            <a:off x="1272050" y="1617835"/>
            <a:ext cx="1948019" cy="47194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General Insurance</a:t>
            </a:r>
            <a:endParaRPr kumimoji="0" lang="en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63897F0-B4E9-07EA-7A3F-56CA3846E631}"/>
              </a:ext>
            </a:extLst>
          </p:cNvPr>
          <p:cNvSpPr/>
          <p:nvPr/>
        </p:nvSpPr>
        <p:spPr>
          <a:xfrm>
            <a:off x="9196854" y="1617835"/>
            <a:ext cx="1872797" cy="47194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Health Insurance</a:t>
            </a:r>
            <a:endParaRPr kumimoji="0" lang="en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051D222-2C60-B939-7E7D-93AD5DD63EF3}"/>
              </a:ext>
            </a:extLst>
          </p:cNvPr>
          <p:cNvSpPr/>
          <p:nvPr/>
        </p:nvSpPr>
        <p:spPr>
          <a:xfrm>
            <a:off x="1347273" y="5678129"/>
            <a:ext cx="1872796" cy="47194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Outsource Service</a:t>
            </a:r>
            <a:endParaRPr kumimoji="0" lang="en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64193B0-0A87-3FEB-9BD1-ED708FEFA3AD}"/>
              </a:ext>
            </a:extLst>
          </p:cNvPr>
          <p:cNvSpPr/>
          <p:nvPr/>
        </p:nvSpPr>
        <p:spPr>
          <a:xfrm>
            <a:off x="9259401" y="5678129"/>
            <a:ext cx="1297855" cy="47194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Gold Retail</a:t>
            </a:r>
            <a:endParaRPr kumimoji="0" lang="en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6B2357CB-EC39-A2D6-7DDD-520B2566A8EB}"/>
              </a:ext>
            </a:extLst>
          </p:cNvPr>
          <p:cNvCxnSpPr>
            <a:stCxn id="6" idx="1"/>
            <a:endCxn id="8" idx="2"/>
          </p:cNvCxnSpPr>
          <p:nvPr/>
        </p:nvCxnSpPr>
        <p:spPr>
          <a:xfrm flipH="1" flipV="1">
            <a:off x="2246060" y="2089783"/>
            <a:ext cx="2685155" cy="16079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E1BC7477-CC85-E3C9-E98C-A82809FB9594}"/>
              </a:ext>
            </a:extLst>
          </p:cNvPr>
          <p:cNvCxnSpPr>
            <a:stCxn id="6" idx="3"/>
            <a:endCxn id="11" idx="0"/>
          </p:cNvCxnSpPr>
          <p:nvPr/>
        </p:nvCxnSpPr>
        <p:spPr>
          <a:xfrm>
            <a:off x="7475229" y="3697769"/>
            <a:ext cx="2433100" cy="19803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50C2DE21-AD9D-D9E1-A535-B3810C49C8FB}"/>
              </a:ext>
            </a:extLst>
          </p:cNvPr>
          <p:cNvCxnSpPr>
            <a:stCxn id="6" idx="0"/>
            <a:endCxn id="9" idx="2"/>
          </p:cNvCxnSpPr>
          <p:nvPr/>
        </p:nvCxnSpPr>
        <p:spPr>
          <a:xfrm flipV="1">
            <a:off x="6203222" y="2089783"/>
            <a:ext cx="3930031" cy="10114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DE049CAD-A83C-3FD0-E667-0FC09D33BD1C}"/>
              </a:ext>
            </a:extLst>
          </p:cNvPr>
          <p:cNvCxnSpPr>
            <a:stCxn id="6" idx="2"/>
            <a:endCxn id="10" idx="0"/>
          </p:cNvCxnSpPr>
          <p:nvPr/>
        </p:nvCxnSpPr>
        <p:spPr>
          <a:xfrm flipH="1">
            <a:off x="2283671" y="4294257"/>
            <a:ext cx="3919551" cy="13838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B9444-CAE1-9ECE-E920-F8AD64FFA9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7972" y="1261405"/>
            <a:ext cx="10376720" cy="467966"/>
          </a:xfrm>
        </p:spPr>
        <p:txBody>
          <a:bodyPr>
            <a:normAutofit/>
          </a:bodyPr>
          <a:lstStyle/>
          <a:p>
            <a:pPr algn="ctr"/>
            <a:r>
              <a:rPr lang="en-US" sz="2400" dirty="0">
                <a:latin typeface="Arial" charset="0"/>
              </a:rPr>
              <a:t>Labor Supply, Payroll Processing, Recruitment, Business Process</a:t>
            </a:r>
            <a:endParaRPr lang="en-ID" sz="2400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C0C3B76D-08EB-C0F6-6BCB-75252AE45BA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2941597"/>
              </p:ext>
            </p:extLst>
          </p:nvPr>
        </p:nvGraphicFramePr>
        <p:xfrm>
          <a:off x="838200" y="1747876"/>
          <a:ext cx="10916265" cy="47155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4687">
                  <a:extLst>
                    <a:ext uri="{9D8B030D-6E8A-4147-A177-3AD203B41FA5}">
                      <a16:colId xmlns:a16="http://schemas.microsoft.com/office/drawing/2014/main" val="1480558475"/>
                    </a:ext>
                  </a:extLst>
                </a:gridCol>
                <a:gridCol w="2771170">
                  <a:extLst>
                    <a:ext uri="{9D8B030D-6E8A-4147-A177-3AD203B41FA5}">
                      <a16:colId xmlns:a16="http://schemas.microsoft.com/office/drawing/2014/main" val="2127885423"/>
                    </a:ext>
                  </a:extLst>
                </a:gridCol>
                <a:gridCol w="2841342">
                  <a:extLst>
                    <a:ext uri="{9D8B030D-6E8A-4147-A177-3AD203B41FA5}">
                      <a16:colId xmlns:a16="http://schemas.microsoft.com/office/drawing/2014/main" val="1895721604"/>
                    </a:ext>
                  </a:extLst>
                </a:gridCol>
                <a:gridCol w="2729066">
                  <a:extLst>
                    <a:ext uri="{9D8B030D-6E8A-4147-A177-3AD203B41FA5}">
                      <a16:colId xmlns:a16="http://schemas.microsoft.com/office/drawing/2014/main" val="2597365766"/>
                    </a:ext>
                  </a:extLst>
                </a:gridCol>
              </a:tblGrid>
              <a:tr h="558048">
                <a:tc>
                  <a:txBody>
                    <a:bodyPr/>
                    <a:lstStyle/>
                    <a:p>
                      <a:r>
                        <a:rPr lang="en-US" sz="1800" b="1" dirty="0"/>
                        <a:t> Labor Supply Outsource 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Payroll Processing 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Recruitment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latin typeface="Arial" charset="0"/>
                          <a:cs typeface="Arial" charset="0"/>
                        </a:rPr>
                        <a:t>Business Process 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4951209"/>
                  </a:ext>
                </a:extLst>
              </a:tr>
              <a:tr h="4157454">
                <a:tc>
                  <a:txBody>
                    <a:bodyPr/>
                    <a:lstStyle/>
                    <a:p>
                      <a:pPr marL="0" indent="0">
                        <a:lnSpc>
                          <a:spcPct val="135000"/>
                        </a:lnSpc>
                        <a:spcBef>
                          <a:spcPct val="20000"/>
                        </a:spcBef>
                        <a:buClr>
                          <a:srgbClr val="0033CC"/>
                        </a:buClr>
                        <a:buFont typeface="Wingdings" pitchFamily="2" charset="2"/>
                        <a:buNone/>
                      </a:pPr>
                      <a:r>
                        <a:rPr lang="en-US" sz="1800" dirty="0"/>
                        <a:t>Focus in our areas of strength in employees</a:t>
                      </a:r>
                      <a:r>
                        <a:rPr lang="id-ID" sz="1800" dirty="0"/>
                        <a:t>’</a:t>
                      </a:r>
                      <a:r>
                        <a:rPr lang="en-US" sz="1800" dirty="0"/>
                        <a:t> :</a:t>
                      </a:r>
                    </a:p>
                    <a:p>
                      <a:pPr marL="342900" indent="-342900">
                        <a:lnSpc>
                          <a:spcPct val="135000"/>
                        </a:lnSpc>
                        <a:spcBef>
                          <a:spcPct val="20000"/>
                        </a:spcBef>
                        <a:buClr>
                          <a:srgbClr val="0033CC"/>
                        </a:buClr>
                        <a:buFont typeface="Wingdings" pitchFamily="2" charset="2"/>
                        <a:buChar char="§"/>
                      </a:pPr>
                      <a:r>
                        <a:rPr lang="en-US" sz="1800" dirty="0"/>
                        <a:t>Contracts Administration</a:t>
                      </a:r>
                    </a:p>
                    <a:p>
                      <a:pPr marL="342900" indent="-342900">
                        <a:lnSpc>
                          <a:spcPct val="135000"/>
                        </a:lnSpc>
                        <a:spcBef>
                          <a:spcPct val="20000"/>
                        </a:spcBef>
                        <a:buClr>
                          <a:srgbClr val="0033CC"/>
                        </a:buClr>
                        <a:buFont typeface="Wingdings" pitchFamily="2" charset="2"/>
                        <a:buChar char="§"/>
                      </a:pPr>
                      <a:r>
                        <a:rPr lang="en-US" sz="1800" dirty="0"/>
                        <a:t>Temporary Staff (Maternity leave)</a:t>
                      </a:r>
                    </a:p>
                    <a:p>
                      <a:pPr marL="342900" indent="-342900">
                        <a:lnSpc>
                          <a:spcPct val="135000"/>
                        </a:lnSpc>
                        <a:spcBef>
                          <a:spcPct val="20000"/>
                        </a:spcBef>
                        <a:buClr>
                          <a:srgbClr val="0033CC"/>
                        </a:buClr>
                        <a:buFont typeface="Wingdings" pitchFamily="2" charset="2"/>
                        <a:buChar char="§"/>
                      </a:pPr>
                      <a:r>
                        <a:rPr lang="en-US" sz="1800" dirty="0"/>
                        <a:t>Performance Appraisal</a:t>
                      </a:r>
                    </a:p>
                    <a:p>
                      <a:pPr marL="342900" indent="-342900">
                        <a:lnSpc>
                          <a:spcPct val="135000"/>
                        </a:lnSpc>
                        <a:spcBef>
                          <a:spcPct val="20000"/>
                        </a:spcBef>
                        <a:buClr>
                          <a:srgbClr val="0033CC"/>
                        </a:buClr>
                        <a:buFont typeface="Wingdings" pitchFamily="2" charset="2"/>
                        <a:buChar char="§"/>
                      </a:pPr>
                      <a:r>
                        <a:rPr lang="en-US" sz="1800" dirty="0"/>
                        <a:t>Attendance Tracking</a:t>
                      </a:r>
                    </a:p>
                    <a:p>
                      <a:pPr marL="0" indent="0">
                        <a:lnSpc>
                          <a:spcPct val="135000"/>
                        </a:lnSpc>
                        <a:spcBef>
                          <a:spcPct val="20000"/>
                        </a:spcBef>
                        <a:buClr>
                          <a:srgbClr val="0033CC"/>
                        </a:buClr>
                        <a:buFont typeface="Wingdings" pitchFamily="2" charset="2"/>
                        <a:buChar char="§"/>
                      </a:pPr>
                      <a:r>
                        <a:rPr lang="en-US" sz="1800" dirty="0"/>
                        <a:t>    Scorecard Tracking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35000"/>
                        </a:lnSpc>
                        <a:spcBef>
                          <a:spcPct val="20000"/>
                        </a:spcBef>
                        <a:buClr>
                          <a:srgbClr val="0033CC"/>
                        </a:buClr>
                        <a:buFont typeface="Wingdings" pitchFamily="2" charset="2"/>
                        <a:buNone/>
                      </a:pPr>
                      <a:r>
                        <a:rPr lang="en-US" sz="1800" dirty="0"/>
                        <a:t>To simplify routine but time-consuming tasks like :</a:t>
                      </a:r>
                    </a:p>
                    <a:p>
                      <a:pPr marL="342900" indent="-342900">
                        <a:lnSpc>
                          <a:spcPct val="135000"/>
                        </a:lnSpc>
                        <a:spcBef>
                          <a:spcPct val="20000"/>
                        </a:spcBef>
                        <a:buClr>
                          <a:srgbClr val="0033CC"/>
                        </a:buClr>
                        <a:buFont typeface="Wingdings" pitchFamily="2" charset="2"/>
                        <a:buChar char="§"/>
                      </a:pPr>
                      <a:r>
                        <a:rPr lang="en-US" sz="1800" dirty="0"/>
                        <a:t>Income Tax Filing &amp; Reporting</a:t>
                      </a:r>
                    </a:p>
                    <a:p>
                      <a:pPr marL="342900" indent="-342900">
                        <a:lnSpc>
                          <a:spcPct val="135000"/>
                        </a:lnSpc>
                        <a:spcBef>
                          <a:spcPct val="20000"/>
                        </a:spcBef>
                        <a:buClr>
                          <a:srgbClr val="0033CC"/>
                        </a:buClr>
                        <a:buFont typeface="Wingdings" pitchFamily="2" charset="2"/>
                        <a:buChar char="§"/>
                      </a:pPr>
                      <a:r>
                        <a:rPr lang="id-ID" sz="1800" dirty="0"/>
                        <a:t>BPJS</a:t>
                      </a:r>
                      <a:r>
                        <a:rPr lang="en-US" sz="1800" dirty="0"/>
                        <a:t> Filing &amp; Reporting</a:t>
                      </a:r>
                    </a:p>
                    <a:p>
                      <a:pPr marL="342900" indent="-342900">
                        <a:lnSpc>
                          <a:spcPct val="135000"/>
                        </a:lnSpc>
                        <a:spcBef>
                          <a:spcPct val="20000"/>
                        </a:spcBef>
                        <a:buClr>
                          <a:srgbClr val="0033CC"/>
                        </a:buClr>
                        <a:buFont typeface="Wingdings" pitchFamily="2" charset="2"/>
                        <a:buChar char="§"/>
                      </a:pPr>
                      <a:r>
                        <a:rPr lang="en-US" sz="1800" dirty="0"/>
                        <a:t>Income Tax Calculations</a:t>
                      </a:r>
                    </a:p>
                    <a:p>
                      <a:pPr marL="342900" indent="-342900">
                        <a:lnSpc>
                          <a:spcPct val="135000"/>
                        </a:lnSpc>
                        <a:spcBef>
                          <a:spcPct val="20000"/>
                        </a:spcBef>
                        <a:buClr>
                          <a:srgbClr val="0033CC"/>
                        </a:buClr>
                        <a:buFont typeface="Wingdings" pitchFamily="2" charset="2"/>
                        <a:buChar char="§"/>
                      </a:pPr>
                      <a:r>
                        <a:rPr lang="en-US" sz="1800" dirty="0"/>
                        <a:t>Income Tax Payment</a:t>
                      </a:r>
                    </a:p>
                    <a:p>
                      <a:pPr marL="342900" indent="-342900">
                        <a:lnSpc>
                          <a:spcPct val="135000"/>
                        </a:lnSpc>
                        <a:spcBef>
                          <a:spcPct val="20000"/>
                        </a:spcBef>
                        <a:buClr>
                          <a:srgbClr val="0033CC"/>
                        </a:buClr>
                        <a:buFont typeface="Wingdings" pitchFamily="2" charset="2"/>
                        <a:buChar char="§"/>
                      </a:pPr>
                      <a:r>
                        <a:rPr lang="id-ID" sz="1800" dirty="0"/>
                        <a:t>BPJS</a:t>
                      </a:r>
                      <a:r>
                        <a:rPr lang="en-US" sz="1800" dirty="0"/>
                        <a:t> Payment</a:t>
                      </a:r>
                    </a:p>
                    <a:p>
                      <a:pPr marL="342900" indent="-342900">
                        <a:lnSpc>
                          <a:spcPct val="135000"/>
                        </a:lnSpc>
                        <a:spcBef>
                          <a:spcPct val="20000"/>
                        </a:spcBef>
                        <a:buClr>
                          <a:srgbClr val="0033CC"/>
                        </a:buClr>
                        <a:buFont typeface="Wingdings" pitchFamily="2" charset="2"/>
                        <a:buChar char="§"/>
                      </a:pPr>
                      <a:r>
                        <a:rPr lang="en-US" sz="1800" dirty="0"/>
                        <a:t>Government Liaison</a:t>
                      </a:r>
                      <a:endParaRPr lang="id-ID" sz="1800" dirty="0"/>
                    </a:p>
                    <a:p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35000"/>
                        </a:lnSpc>
                        <a:spcBef>
                          <a:spcPct val="20000"/>
                        </a:spcBef>
                        <a:buClr>
                          <a:srgbClr val="0033CC"/>
                        </a:buClr>
                        <a:buFont typeface="Wingdings" pitchFamily="2" charset="2"/>
                        <a:buNone/>
                      </a:pPr>
                      <a:r>
                        <a:rPr lang="en-US" sz="1800" i="1" dirty="0">
                          <a:latin typeface="Calibri" pitchFamily="34" charset="0"/>
                        </a:rPr>
                        <a:t>Recruitment process only, </a:t>
                      </a:r>
                      <a:r>
                        <a:rPr lang="en-US" sz="1800" dirty="0">
                          <a:latin typeface="Calibri" pitchFamily="34" charset="0"/>
                        </a:rPr>
                        <a:t>or </a:t>
                      </a:r>
                      <a:r>
                        <a:rPr lang="en-US" sz="1800" i="1" dirty="0">
                          <a:latin typeface="Calibri" pitchFamily="34" charset="0"/>
                        </a:rPr>
                        <a:t>all</a:t>
                      </a:r>
                      <a:r>
                        <a:rPr lang="en-US" sz="1800" dirty="0">
                          <a:latin typeface="Calibri" pitchFamily="34" charset="0"/>
                        </a:rPr>
                        <a:t> recruitment process:</a:t>
                      </a:r>
                    </a:p>
                    <a:p>
                      <a:pPr marL="342900" indent="-342900">
                        <a:lnSpc>
                          <a:spcPct val="135000"/>
                        </a:lnSpc>
                        <a:spcBef>
                          <a:spcPct val="20000"/>
                        </a:spcBef>
                        <a:buClr>
                          <a:srgbClr val="0033CC"/>
                        </a:buClr>
                        <a:buFont typeface="Wingdings" pitchFamily="2" charset="2"/>
                        <a:buChar char="§"/>
                      </a:pPr>
                      <a:r>
                        <a:rPr lang="en-US" sz="1800" dirty="0">
                          <a:latin typeface="Calibri" pitchFamily="34" charset="0"/>
                        </a:rPr>
                        <a:t>Searching Candidate</a:t>
                      </a:r>
                    </a:p>
                    <a:p>
                      <a:pPr marL="342900" indent="-342900">
                        <a:lnSpc>
                          <a:spcPct val="135000"/>
                        </a:lnSpc>
                        <a:spcBef>
                          <a:spcPct val="20000"/>
                        </a:spcBef>
                        <a:buClr>
                          <a:srgbClr val="0033CC"/>
                        </a:buClr>
                        <a:buFont typeface="Wingdings" pitchFamily="2" charset="2"/>
                        <a:buChar char="§"/>
                      </a:pPr>
                      <a:r>
                        <a:rPr lang="en-US" sz="1800" dirty="0">
                          <a:latin typeface="Calibri" pitchFamily="34" charset="0"/>
                        </a:rPr>
                        <a:t>Psychological test</a:t>
                      </a:r>
                    </a:p>
                    <a:p>
                      <a:pPr marL="342900" indent="-342900">
                        <a:lnSpc>
                          <a:spcPct val="135000"/>
                        </a:lnSpc>
                        <a:spcBef>
                          <a:spcPct val="20000"/>
                        </a:spcBef>
                        <a:buClr>
                          <a:srgbClr val="0033CC"/>
                        </a:buClr>
                        <a:buFont typeface="Wingdings" pitchFamily="2" charset="2"/>
                        <a:buChar char="§"/>
                      </a:pPr>
                      <a:r>
                        <a:rPr lang="en-US" sz="1800" dirty="0">
                          <a:latin typeface="Calibri" pitchFamily="34" charset="0"/>
                        </a:rPr>
                        <a:t>Interview Process  </a:t>
                      </a:r>
                    </a:p>
                    <a:p>
                      <a:pPr marL="342900" indent="-342900">
                        <a:lnSpc>
                          <a:spcPct val="135000"/>
                        </a:lnSpc>
                        <a:spcBef>
                          <a:spcPct val="20000"/>
                        </a:spcBef>
                        <a:buClr>
                          <a:srgbClr val="0033CC"/>
                        </a:buClr>
                        <a:buFont typeface="Wingdings" pitchFamily="2" charset="2"/>
                        <a:buChar char="§"/>
                      </a:pPr>
                      <a:r>
                        <a:rPr lang="en-US" sz="1800" dirty="0">
                          <a:latin typeface="Calibri" pitchFamily="34" charset="0"/>
                        </a:rPr>
                        <a:t>Maintaining  The Number Of Staff  </a:t>
                      </a:r>
                    </a:p>
                    <a:p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35000"/>
                        </a:lnSpc>
                        <a:spcBef>
                          <a:spcPct val="20000"/>
                        </a:spcBef>
                        <a:buClr>
                          <a:srgbClr val="0033CC"/>
                        </a:buClr>
                        <a:buFont typeface="Wingdings" pitchFamily="2" charset="2"/>
                        <a:buNone/>
                      </a:pPr>
                      <a:r>
                        <a:rPr lang="en-US" sz="1800" dirty="0"/>
                        <a:t>We provide value-add BPO services such as :</a:t>
                      </a:r>
                    </a:p>
                    <a:p>
                      <a:pPr marL="342900" indent="-342900">
                        <a:lnSpc>
                          <a:spcPct val="135000"/>
                        </a:lnSpc>
                        <a:spcBef>
                          <a:spcPct val="20000"/>
                        </a:spcBef>
                        <a:buClr>
                          <a:srgbClr val="0033CC"/>
                        </a:buClr>
                        <a:buFont typeface="Wingdings" pitchFamily="2" charset="2"/>
                        <a:buChar char="§"/>
                      </a:pPr>
                      <a:r>
                        <a:rPr lang="en-US" sz="1800" dirty="0"/>
                        <a:t>Data Verification</a:t>
                      </a:r>
                    </a:p>
                    <a:p>
                      <a:pPr marL="342900" indent="-342900">
                        <a:lnSpc>
                          <a:spcPct val="135000"/>
                        </a:lnSpc>
                        <a:spcBef>
                          <a:spcPct val="20000"/>
                        </a:spcBef>
                        <a:buClr>
                          <a:srgbClr val="0033CC"/>
                        </a:buClr>
                        <a:buFont typeface="Wingdings" pitchFamily="2" charset="2"/>
                        <a:buChar char="§"/>
                      </a:pPr>
                      <a:r>
                        <a:rPr lang="en-US" sz="1800" dirty="0"/>
                        <a:t>Data Cleansing</a:t>
                      </a:r>
                    </a:p>
                    <a:p>
                      <a:pPr marL="342900" indent="-342900">
                        <a:lnSpc>
                          <a:spcPct val="135000"/>
                        </a:lnSpc>
                        <a:spcBef>
                          <a:spcPct val="20000"/>
                        </a:spcBef>
                        <a:buClr>
                          <a:srgbClr val="0033CC"/>
                        </a:buClr>
                        <a:buFont typeface="Wingdings" pitchFamily="2" charset="2"/>
                        <a:buChar char="§"/>
                      </a:pPr>
                      <a:r>
                        <a:rPr lang="en-US" sz="1800" dirty="0"/>
                        <a:t>Data Storage</a:t>
                      </a:r>
                    </a:p>
                    <a:p>
                      <a:pPr marL="342900" indent="-342900">
                        <a:lnSpc>
                          <a:spcPct val="135000"/>
                        </a:lnSpc>
                        <a:spcBef>
                          <a:spcPct val="20000"/>
                        </a:spcBef>
                        <a:buClr>
                          <a:srgbClr val="0033CC"/>
                        </a:buClr>
                        <a:buFont typeface="Wingdings" pitchFamily="2" charset="2"/>
                        <a:buChar char="§"/>
                      </a:pPr>
                      <a:r>
                        <a:rPr lang="en-US" sz="1800" dirty="0"/>
                        <a:t>Field Survey</a:t>
                      </a:r>
                    </a:p>
                    <a:p>
                      <a:pPr marL="342900" indent="-342900">
                        <a:lnSpc>
                          <a:spcPct val="135000"/>
                        </a:lnSpc>
                        <a:spcBef>
                          <a:spcPct val="20000"/>
                        </a:spcBef>
                        <a:buClr>
                          <a:srgbClr val="0033CC"/>
                        </a:buClr>
                        <a:buFont typeface="Wingdings" pitchFamily="2" charset="2"/>
                        <a:buChar char="§"/>
                      </a:pPr>
                      <a:r>
                        <a:rPr lang="en-US" sz="1800" dirty="0"/>
                        <a:t>Courier</a:t>
                      </a:r>
                    </a:p>
                    <a:p>
                      <a:pPr marL="342900" indent="-342900">
                        <a:lnSpc>
                          <a:spcPct val="135000"/>
                        </a:lnSpc>
                        <a:spcBef>
                          <a:spcPct val="20000"/>
                        </a:spcBef>
                        <a:buClr>
                          <a:srgbClr val="0033CC"/>
                        </a:buClr>
                        <a:buFont typeface="Wingdings" pitchFamily="2" charset="2"/>
                        <a:buChar char="§"/>
                      </a:pPr>
                      <a:r>
                        <a:rPr lang="en-US" sz="1800" dirty="0"/>
                        <a:t>Cleaning Service</a:t>
                      </a:r>
                    </a:p>
                    <a:p>
                      <a:pPr marL="342900" indent="-342900">
                        <a:lnSpc>
                          <a:spcPct val="135000"/>
                        </a:lnSpc>
                        <a:spcBef>
                          <a:spcPct val="20000"/>
                        </a:spcBef>
                        <a:buClr>
                          <a:srgbClr val="0033CC"/>
                        </a:buClr>
                        <a:buFont typeface="Wingdings" pitchFamily="2" charset="2"/>
                        <a:buChar char="§"/>
                      </a:pPr>
                      <a:r>
                        <a:rPr lang="en-US" sz="1800" dirty="0"/>
                        <a:t>Security Provider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072395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C6DDBE06-57D1-3486-A2AD-7C504C257E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9496"/>
            <a:ext cx="2544014" cy="1192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4407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486F2-91D4-F3B2-84B0-928F491A4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9703" y="1123566"/>
            <a:ext cx="10515600" cy="864778"/>
          </a:xfrm>
        </p:spPr>
        <p:txBody>
          <a:bodyPr/>
          <a:lstStyle/>
          <a:p>
            <a:pPr algn="ctr"/>
            <a:r>
              <a:rPr lang="en-US" sz="4400" b="1" dirty="0">
                <a:latin typeface="Arial" charset="0"/>
                <a:cs typeface="Arial" charset="0"/>
              </a:rPr>
              <a:t> Major Cities in Indonesia</a:t>
            </a:r>
            <a:endParaRPr lang="en-ID" dirty="0"/>
          </a:p>
        </p:txBody>
      </p:sp>
      <p:pic>
        <p:nvPicPr>
          <p:cNvPr id="4" name="Picture 6">
            <a:extLst>
              <a:ext uri="{FF2B5EF4-FFF2-40B4-BE49-F238E27FC236}">
                <a16:creationId xmlns:a16="http://schemas.microsoft.com/office/drawing/2014/main" id="{7370A0EB-BC6F-A625-F9E1-E4C0CDE2E2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3352800"/>
            <a:ext cx="3657600" cy="2195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BA0BD9D-69F3-4DCD-3DCC-0D47ABBF96D0}"/>
              </a:ext>
            </a:extLst>
          </p:cNvPr>
          <p:cNvSpPr>
            <a:spLocks/>
          </p:cNvSpPr>
          <p:nvPr/>
        </p:nvSpPr>
        <p:spPr bwMode="auto">
          <a:xfrm>
            <a:off x="486697" y="1988344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35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None/>
            </a:pPr>
            <a:r>
              <a:rPr lang="en-US" sz="2400" dirty="0"/>
              <a:t>Coverage areas include :</a:t>
            </a:r>
          </a:p>
          <a:p>
            <a:pPr marL="342900" indent="-342900">
              <a:lnSpc>
                <a:spcPct val="135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§"/>
            </a:pPr>
            <a:r>
              <a:rPr lang="en-US" sz="2400" dirty="0"/>
              <a:t>Greater Jakarta area</a:t>
            </a:r>
          </a:p>
          <a:p>
            <a:pPr marL="342900" indent="-342900">
              <a:lnSpc>
                <a:spcPct val="135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§"/>
            </a:pPr>
            <a:r>
              <a:rPr lang="en-US" sz="2400" dirty="0"/>
              <a:t>Jogjakarta</a:t>
            </a:r>
          </a:p>
          <a:p>
            <a:pPr marL="342900" indent="-342900">
              <a:lnSpc>
                <a:spcPct val="135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§"/>
            </a:pPr>
            <a:r>
              <a:rPr lang="en-US" sz="2400" dirty="0"/>
              <a:t>Surabaya</a:t>
            </a:r>
          </a:p>
          <a:p>
            <a:pPr marL="342900" indent="-342900">
              <a:lnSpc>
                <a:spcPct val="135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§"/>
            </a:pPr>
            <a:r>
              <a:rPr lang="en-US" sz="2400" dirty="0"/>
              <a:t>Semarang</a:t>
            </a:r>
          </a:p>
          <a:p>
            <a:pPr marL="342900" indent="-342900">
              <a:lnSpc>
                <a:spcPct val="135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§"/>
            </a:pPr>
            <a:r>
              <a:rPr lang="en-US" sz="2400" dirty="0"/>
              <a:t>Bandung</a:t>
            </a:r>
          </a:p>
          <a:p>
            <a:pPr marL="342900" indent="-342900">
              <a:lnSpc>
                <a:spcPct val="135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§"/>
            </a:pPr>
            <a:r>
              <a:rPr lang="en-US" sz="2400" dirty="0"/>
              <a:t>Medan</a:t>
            </a:r>
          </a:p>
          <a:p>
            <a:pPr marL="342900" indent="-342900">
              <a:lnSpc>
                <a:spcPct val="135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§"/>
            </a:pPr>
            <a:r>
              <a:rPr lang="en-US" sz="2400" dirty="0"/>
              <a:t>Bali</a:t>
            </a:r>
          </a:p>
          <a:p>
            <a:pPr marL="342900" indent="-342900">
              <a:lnSpc>
                <a:spcPct val="135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§"/>
            </a:pPr>
            <a:endParaRPr lang="id-ID" sz="24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70D255D-EE5B-F80E-4C19-A08EBD6B35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29496"/>
            <a:ext cx="2544014" cy="1192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5286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800" decel="100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800" decel="100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800" decel="100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800" decel="100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800" decel="100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800" decel="100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800" decel="100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52A15687-9DAF-7CC9-26C2-57D1DBD1981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237616" y="1229545"/>
            <a:ext cx="3490538" cy="341184"/>
          </a:xfrm>
          <a:prstGeom prst="rect">
            <a:avLst/>
          </a:prstGeom>
        </p:spPr>
        <p:txBody>
          <a:bodyPr vert="horz" wrap="square" lIns="0" tIns="22860" rIns="0" bIns="0" rtlCol="0" anchor="t">
            <a:spAutoFit/>
          </a:bodyPr>
          <a:lstStyle/>
          <a:p>
            <a:pPr marL="16933">
              <a:lnSpc>
                <a:spcPct val="100000"/>
              </a:lnSpc>
              <a:spcBef>
                <a:spcPts val="180"/>
              </a:spcBef>
            </a:pPr>
            <a:r>
              <a:rPr lang="en-US" sz="2067" spc="-7" dirty="0">
                <a:solidFill>
                  <a:srgbClr val="4885E8"/>
                </a:solidFill>
                <a:latin typeface="Verdana"/>
                <a:cs typeface="Verdana"/>
              </a:rPr>
              <a:t>Gold Retail</a:t>
            </a:r>
            <a:endParaRPr sz="2067" dirty="0">
              <a:latin typeface="Verdana"/>
              <a:cs typeface="Verdana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9ADB03A-B709-4299-3E9E-28DB6B3ADDE7}"/>
              </a:ext>
            </a:extLst>
          </p:cNvPr>
          <p:cNvSpPr txBox="1">
            <a:spLocks/>
          </p:cNvSpPr>
          <p:nvPr/>
        </p:nvSpPr>
        <p:spPr>
          <a:xfrm>
            <a:off x="838200" y="1570729"/>
            <a:ext cx="10515600" cy="5924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>
                <a:solidFill>
                  <a:srgbClr val="333333"/>
                </a:solidFill>
                <a:latin typeface="roboto" panose="02000000000000000000" pitchFamily="2" charset="0"/>
              </a:rPr>
              <a:t>"Happiness is when what you think, what you say, and what you do are in harmony</a:t>
            </a:r>
            <a:endParaRPr lang="en-ID" sz="2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138A170-06FF-1E29-4704-49135A945B8F}"/>
              </a:ext>
            </a:extLst>
          </p:cNvPr>
          <p:cNvSpPr txBox="1"/>
          <p:nvPr/>
        </p:nvSpPr>
        <p:spPr>
          <a:xfrm>
            <a:off x="442453" y="1961214"/>
            <a:ext cx="11326760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ID" b="1" i="0" dirty="0" err="1">
                <a:solidFill>
                  <a:srgbClr val="25282B"/>
                </a:solidFill>
                <a:effectLst/>
                <a:latin typeface="DINNextLTPro"/>
              </a:rPr>
              <a:t>Saat</a:t>
            </a:r>
            <a:r>
              <a:rPr lang="en-ID" b="1" i="0" dirty="0">
                <a:solidFill>
                  <a:srgbClr val="25282B"/>
                </a:solidFill>
                <a:effectLst/>
                <a:latin typeface="DINNextLTPro"/>
              </a:rPr>
              <a:t> </a:t>
            </a:r>
            <a:r>
              <a:rPr lang="en-ID" b="1" i="0" dirty="0" err="1">
                <a:solidFill>
                  <a:srgbClr val="25282B"/>
                </a:solidFill>
                <a:effectLst/>
                <a:latin typeface="DINNextLTPro"/>
              </a:rPr>
              <a:t>berinvestasi</a:t>
            </a:r>
            <a:r>
              <a:rPr lang="en-ID" b="1" i="0" dirty="0">
                <a:solidFill>
                  <a:srgbClr val="25282B"/>
                </a:solidFill>
                <a:effectLst/>
                <a:latin typeface="DINNextLTPro"/>
              </a:rPr>
              <a:t> di </a:t>
            </a:r>
            <a:r>
              <a:rPr lang="en-ID" b="1" i="0" dirty="0" err="1">
                <a:solidFill>
                  <a:srgbClr val="25282B"/>
                </a:solidFill>
                <a:effectLst/>
                <a:latin typeface="DINNextLTPro"/>
              </a:rPr>
              <a:t>awal</a:t>
            </a:r>
            <a:r>
              <a:rPr lang="en-ID" b="1" i="0" dirty="0">
                <a:solidFill>
                  <a:srgbClr val="25282B"/>
                </a:solidFill>
                <a:effectLst/>
                <a:latin typeface="DINNextLTPro"/>
              </a:rPr>
              <a:t>, modal yang </a:t>
            </a:r>
            <a:r>
              <a:rPr lang="en-ID" b="1" i="0" dirty="0" err="1">
                <a:solidFill>
                  <a:srgbClr val="25282B"/>
                </a:solidFill>
                <a:effectLst/>
                <a:latin typeface="DINNextLTPro"/>
              </a:rPr>
              <a:t>terbatas</a:t>
            </a:r>
            <a:r>
              <a:rPr lang="en-ID" b="1" i="0" dirty="0">
                <a:solidFill>
                  <a:srgbClr val="25282B"/>
                </a:solidFill>
                <a:effectLst/>
                <a:latin typeface="DINNextLTPro"/>
              </a:rPr>
              <a:t> </a:t>
            </a:r>
            <a:r>
              <a:rPr lang="en-ID" b="1" i="0" dirty="0" err="1">
                <a:solidFill>
                  <a:srgbClr val="25282B"/>
                </a:solidFill>
                <a:effectLst/>
                <a:latin typeface="DINNextLTPro"/>
              </a:rPr>
              <a:t>bukan</a:t>
            </a:r>
            <a:r>
              <a:rPr lang="en-ID" b="1" i="0" dirty="0">
                <a:solidFill>
                  <a:srgbClr val="25282B"/>
                </a:solidFill>
                <a:effectLst/>
                <a:latin typeface="DINNextLTPro"/>
              </a:rPr>
              <a:t> </a:t>
            </a:r>
            <a:r>
              <a:rPr lang="en-ID" b="1" i="0" dirty="0" err="1">
                <a:solidFill>
                  <a:srgbClr val="25282B"/>
                </a:solidFill>
                <a:effectLst/>
                <a:latin typeface="DINNextLTPro"/>
              </a:rPr>
              <a:t>masalah</a:t>
            </a:r>
            <a:endParaRPr lang="en-ID" b="1" i="0" dirty="0">
              <a:solidFill>
                <a:srgbClr val="52575C"/>
              </a:solidFill>
              <a:effectLst/>
              <a:latin typeface="DINNextLTPro"/>
            </a:endParaRPr>
          </a:p>
          <a:p>
            <a:pPr algn="just"/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Manfaat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cicilan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emas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dengan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cara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mencicil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tentu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dirasakan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oleh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mereka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yang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kini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tak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asing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lagi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dengan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platform digital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untuk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investasi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emas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.</a:t>
            </a:r>
          </a:p>
          <a:p>
            <a:pPr algn="just"/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Sejak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dulu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,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emas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memang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populer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menjadi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instrumen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investasi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. Sifat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investasi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yang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mudah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dicairkan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,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mudah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dibeli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, dan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dijual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kembali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menjadikan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emas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sebagai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pilihan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masyarakat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.</a:t>
            </a:r>
          </a:p>
          <a:p>
            <a:pPr algn="just"/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Modal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terbatas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pun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bukan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lagi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masalah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ketika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kita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dapat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membeli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emas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dengan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jalan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mencicil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.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Berapa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pun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modalnya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,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kita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bisa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wujudkan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impian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investasi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dengan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mudah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.</a:t>
            </a:r>
          </a:p>
          <a:p>
            <a:pPr algn="just"/>
            <a:r>
              <a:rPr lang="en-ID" b="1" i="0" dirty="0" err="1">
                <a:solidFill>
                  <a:srgbClr val="25282B"/>
                </a:solidFill>
                <a:effectLst/>
                <a:latin typeface="DINNextLTPro"/>
              </a:rPr>
              <a:t>Tidak</a:t>
            </a:r>
            <a:r>
              <a:rPr lang="en-ID" b="1" i="0" dirty="0">
                <a:solidFill>
                  <a:srgbClr val="25282B"/>
                </a:solidFill>
                <a:effectLst/>
                <a:latin typeface="DINNextLTPro"/>
              </a:rPr>
              <a:t> </a:t>
            </a:r>
            <a:r>
              <a:rPr lang="en-ID" b="1" i="0" dirty="0" err="1">
                <a:solidFill>
                  <a:srgbClr val="25282B"/>
                </a:solidFill>
                <a:effectLst/>
                <a:latin typeface="DINNextLTPro"/>
              </a:rPr>
              <a:t>lagi</a:t>
            </a:r>
            <a:r>
              <a:rPr lang="en-ID" b="1" i="0" dirty="0">
                <a:solidFill>
                  <a:srgbClr val="25282B"/>
                </a:solidFill>
                <a:effectLst/>
                <a:latin typeface="DINNextLTPro"/>
              </a:rPr>
              <a:t> </a:t>
            </a:r>
            <a:r>
              <a:rPr lang="en-ID" b="1" i="0" dirty="0" err="1">
                <a:solidFill>
                  <a:srgbClr val="25282B"/>
                </a:solidFill>
                <a:effectLst/>
                <a:latin typeface="DINNextLTPro"/>
              </a:rPr>
              <a:t>bingung</a:t>
            </a:r>
            <a:r>
              <a:rPr lang="en-ID" b="1" i="0" dirty="0">
                <a:solidFill>
                  <a:srgbClr val="25282B"/>
                </a:solidFill>
                <a:effectLst/>
                <a:latin typeface="DINNextLTPro"/>
              </a:rPr>
              <a:t> </a:t>
            </a:r>
            <a:r>
              <a:rPr lang="en-ID" b="1" i="0" dirty="0" err="1">
                <a:solidFill>
                  <a:srgbClr val="25282B"/>
                </a:solidFill>
                <a:effectLst/>
                <a:latin typeface="DINNextLTPro"/>
              </a:rPr>
              <a:t>soal</a:t>
            </a:r>
            <a:r>
              <a:rPr lang="en-ID" b="1" i="0" dirty="0">
                <a:solidFill>
                  <a:srgbClr val="25282B"/>
                </a:solidFill>
                <a:effectLst/>
                <a:latin typeface="DINNextLTPro"/>
              </a:rPr>
              <a:t> </a:t>
            </a:r>
            <a:r>
              <a:rPr lang="en-ID" b="1" i="0" dirty="0" err="1">
                <a:solidFill>
                  <a:srgbClr val="25282B"/>
                </a:solidFill>
                <a:effectLst/>
                <a:latin typeface="DINNextLTPro"/>
              </a:rPr>
              <a:t>penyimpanan</a:t>
            </a:r>
            <a:r>
              <a:rPr lang="en-ID" b="1" i="0" dirty="0">
                <a:solidFill>
                  <a:srgbClr val="25282B"/>
                </a:solidFill>
                <a:effectLst/>
                <a:latin typeface="DINNextLTPro"/>
              </a:rPr>
              <a:t> </a:t>
            </a:r>
            <a:r>
              <a:rPr lang="en-ID" b="1" i="0" dirty="0" err="1">
                <a:solidFill>
                  <a:srgbClr val="25282B"/>
                </a:solidFill>
                <a:effectLst/>
                <a:latin typeface="DINNextLTPro"/>
              </a:rPr>
              <a:t>emas</a:t>
            </a:r>
            <a:endParaRPr lang="en-ID" b="1" i="0" dirty="0">
              <a:solidFill>
                <a:srgbClr val="52575C"/>
              </a:solidFill>
              <a:effectLst/>
              <a:latin typeface="DINNextLTPro"/>
            </a:endParaRPr>
          </a:p>
          <a:p>
            <a:pPr algn="just"/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Dengan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menerapkan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simulasi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cicilan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emas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,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misalnya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dengan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platform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Pluang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,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kamu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telah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memanfaatkan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jasa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Kliring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Berjangka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Indonesia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untuk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menyimpankan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emas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yang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kamu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investasikan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.</a:t>
            </a:r>
          </a:p>
          <a:p>
            <a:pPr algn="just"/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Kini,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dengan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hanya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mengalokasikan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sedikit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dana,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perlahan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kamu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bisa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mencicil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investasi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emas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dan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memastikan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lembaga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pembiayaan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menyimpannya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dengan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aman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. Jadi,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kamu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tidak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perlu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menyewa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safety deposit box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tersendiri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.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Tinggal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percayakan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saja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cicilan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emasmu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pada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lembaga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tempatmu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mencicil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emas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.</a:t>
            </a:r>
          </a:p>
          <a:p>
            <a:pPr algn="just"/>
            <a:r>
              <a:rPr lang="en-ID" b="1" i="0" dirty="0" err="1">
                <a:solidFill>
                  <a:srgbClr val="25282B"/>
                </a:solidFill>
                <a:effectLst/>
                <a:latin typeface="DINNextLTPro"/>
              </a:rPr>
              <a:t>Manfaat</a:t>
            </a:r>
            <a:r>
              <a:rPr lang="en-ID" b="1" i="0" dirty="0">
                <a:solidFill>
                  <a:srgbClr val="25282B"/>
                </a:solidFill>
                <a:effectLst/>
                <a:latin typeface="DINNextLTPro"/>
              </a:rPr>
              <a:t> </a:t>
            </a:r>
            <a:r>
              <a:rPr lang="en-ID" b="1" i="0" dirty="0" err="1">
                <a:solidFill>
                  <a:srgbClr val="25282B"/>
                </a:solidFill>
                <a:effectLst/>
                <a:latin typeface="DINNextLTPro"/>
              </a:rPr>
              <a:t>cicilan</a:t>
            </a:r>
            <a:r>
              <a:rPr lang="en-ID" b="1" i="0" dirty="0">
                <a:solidFill>
                  <a:srgbClr val="25282B"/>
                </a:solidFill>
                <a:effectLst/>
                <a:latin typeface="DINNextLTPro"/>
              </a:rPr>
              <a:t> </a:t>
            </a:r>
            <a:r>
              <a:rPr lang="en-ID" b="1" i="0" dirty="0" err="1">
                <a:solidFill>
                  <a:srgbClr val="25282B"/>
                </a:solidFill>
                <a:effectLst/>
                <a:latin typeface="DINNextLTPro"/>
              </a:rPr>
              <a:t>emas</a:t>
            </a:r>
            <a:r>
              <a:rPr lang="en-ID" b="1" i="0" dirty="0">
                <a:solidFill>
                  <a:srgbClr val="25282B"/>
                </a:solidFill>
                <a:effectLst/>
                <a:latin typeface="DINNextLTPro"/>
              </a:rPr>
              <a:t> yang </a:t>
            </a:r>
            <a:r>
              <a:rPr lang="en-ID" b="1" i="0" dirty="0" err="1">
                <a:solidFill>
                  <a:srgbClr val="25282B"/>
                </a:solidFill>
                <a:effectLst/>
                <a:latin typeface="DINNextLTPro"/>
              </a:rPr>
              <a:t>utama</a:t>
            </a:r>
            <a:r>
              <a:rPr lang="en-ID" b="1" i="0" dirty="0">
                <a:solidFill>
                  <a:srgbClr val="25282B"/>
                </a:solidFill>
                <a:effectLst/>
                <a:latin typeface="DINNextLTPro"/>
              </a:rPr>
              <a:t>? Kamu </a:t>
            </a:r>
            <a:r>
              <a:rPr lang="en-ID" b="1" i="0" dirty="0" err="1">
                <a:solidFill>
                  <a:srgbClr val="25282B"/>
                </a:solidFill>
                <a:effectLst/>
                <a:latin typeface="DINNextLTPro"/>
              </a:rPr>
              <a:t>bisa</a:t>
            </a:r>
            <a:r>
              <a:rPr lang="en-ID" b="1" i="0" dirty="0">
                <a:solidFill>
                  <a:srgbClr val="25282B"/>
                </a:solidFill>
                <a:effectLst/>
                <a:latin typeface="DINNextLTPro"/>
              </a:rPr>
              <a:t> </a:t>
            </a:r>
            <a:r>
              <a:rPr lang="en-ID" b="1" i="0" dirty="0" err="1">
                <a:solidFill>
                  <a:srgbClr val="25282B"/>
                </a:solidFill>
                <a:effectLst/>
                <a:latin typeface="DINNextLTPro"/>
              </a:rPr>
              <a:t>disiplin</a:t>
            </a:r>
            <a:r>
              <a:rPr lang="en-ID" b="1" i="0" dirty="0">
                <a:solidFill>
                  <a:srgbClr val="25282B"/>
                </a:solidFill>
                <a:effectLst/>
                <a:latin typeface="DINNextLTPro"/>
              </a:rPr>
              <a:t> </a:t>
            </a:r>
            <a:r>
              <a:rPr lang="en-ID" b="1" i="0" dirty="0" err="1">
                <a:solidFill>
                  <a:srgbClr val="25282B"/>
                </a:solidFill>
                <a:effectLst/>
                <a:latin typeface="DINNextLTPro"/>
              </a:rPr>
              <a:t>investasi</a:t>
            </a:r>
            <a:endParaRPr lang="en-ID" b="1" i="0" dirty="0">
              <a:solidFill>
                <a:srgbClr val="52575C"/>
              </a:solidFill>
              <a:effectLst/>
              <a:latin typeface="DINNextLTPro"/>
            </a:endParaRPr>
          </a:p>
          <a:p>
            <a:pPr algn="just"/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Menggunakan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simulasi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cicilan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emas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terbilang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cocok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untuk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kamu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yang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sering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terlewat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untuk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menyisihkan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dana.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Dengan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memastikan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danamu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secara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otomatis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terdebet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untuk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investasi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emas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,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kamu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memastikan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hasil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tabunganmu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kelak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akan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 </a:t>
            </a:r>
            <a:r>
              <a:rPr lang="en-ID" b="0" i="0" dirty="0" err="1">
                <a:solidFill>
                  <a:srgbClr val="52575C"/>
                </a:solidFill>
                <a:effectLst/>
                <a:latin typeface="DINNextLTPro"/>
              </a:rPr>
              <a:t>terlihat</a:t>
            </a:r>
            <a:r>
              <a:rPr lang="en-ID" b="0" i="0" dirty="0">
                <a:solidFill>
                  <a:srgbClr val="52575C"/>
                </a:solidFill>
                <a:effectLst/>
                <a:latin typeface="DINNextLTPro"/>
              </a:rPr>
              <a:t>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84DD93F-9E20-817B-CC77-E35DFD25F0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9496"/>
            <a:ext cx="2544014" cy="1192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06276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B7F7E9-4121-11F8-061C-F7373BC1A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09041"/>
            <a:ext cx="10515600" cy="380459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/>
              <a:t>Investasi</a:t>
            </a:r>
            <a:r>
              <a:rPr lang="en-US" dirty="0"/>
              <a:t> </a:t>
            </a:r>
            <a:r>
              <a:rPr lang="en-US" dirty="0" err="1"/>
              <a:t>Logam</a:t>
            </a:r>
            <a:r>
              <a:rPr lang="en-US" dirty="0"/>
              <a:t> </a:t>
            </a:r>
            <a:r>
              <a:rPr lang="en-US" dirty="0" err="1"/>
              <a:t>Mulia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01001A-2355-A2BD-6B53-F1C0EDE241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82053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/>
              <a:t>Jangan</a:t>
            </a:r>
            <a:r>
              <a:rPr lang="en-US" dirty="0"/>
              <a:t> </a:t>
            </a:r>
            <a:r>
              <a:rPr lang="en-US" dirty="0" err="1"/>
              <a:t>Menunggu</a:t>
            </a:r>
            <a:r>
              <a:rPr lang="en-US" dirty="0"/>
              <a:t> dana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tersedia</a:t>
            </a:r>
            <a:r>
              <a:rPr lang="en-US" dirty="0"/>
              <a:t> </a:t>
            </a:r>
            <a:r>
              <a:rPr lang="en-US" dirty="0" err="1"/>
              <a:t>dikarenakan</a:t>
            </a:r>
            <a:r>
              <a:rPr lang="en-US" dirty="0"/>
              <a:t> </a:t>
            </a:r>
            <a:r>
              <a:rPr lang="en-US" dirty="0" err="1"/>
              <a:t>terkadang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sulit</a:t>
            </a:r>
            <a:r>
              <a:rPr lang="en-US" dirty="0"/>
              <a:t> </a:t>
            </a:r>
            <a:r>
              <a:rPr lang="en-US" dirty="0" err="1"/>
              <a:t>menyediakan</a:t>
            </a:r>
            <a:r>
              <a:rPr lang="en-US" dirty="0"/>
              <a:t> dana </a:t>
            </a:r>
            <a:r>
              <a:rPr lang="en-US" dirty="0" err="1"/>
              <a:t>dibanding</a:t>
            </a:r>
            <a:r>
              <a:rPr lang="en-US" dirty="0"/>
              <a:t> </a:t>
            </a:r>
            <a:r>
              <a:rPr lang="en-US" dirty="0" err="1"/>
              <a:t>memulai</a:t>
            </a:r>
            <a:r>
              <a:rPr lang="en-US" dirty="0"/>
              <a:t> </a:t>
            </a:r>
            <a:r>
              <a:rPr lang="en-US" dirty="0" err="1"/>
              <a:t>investasi</a:t>
            </a:r>
            <a:r>
              <a:rPr lang="en-US" dirty="0"/>
              <a:t>. </a:t>
            </a:r>
          </a:p>
        </p:txBody>
      </p:sp>
      <p:pic>
        <p:nvPicPr>
          <p:cNvPr id="6" name="Picture 2" descr="Cicil Emas Dalam Islam - Madaninews.id">
            <a:extLst>
              <a:ext uri="{FF2B5EF4-FFF2-40B4-BE49-F238E27FC236}">
                <a16:creationId xmlns:a16="http://schemas.microsoft.com/office/drawing/2014/main" id="{C4F7C70F-B9EC-612B-0C97-925F1C88DC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0953" y="3620730"/>
            <a:ext cx="2195183" cy="14305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B2352122-B560-7725-68C9-FC7AD8C20EF0}"/>
              </a:ext>
            </a:extLst>
          </p:cNvPr>
          <p:cNvSpPr/>
          <p:nvPr/>
        </p:nvSpPr>
        <p:spPr>
          <a:xfrm>
            <a:off x="3255478" y="2905780"/>
            <a:ext cx="456740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Kami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Menyediakan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Pembelian</a:t>
            </a:r>
            <a:endParaRPr lang="en-US" sz="28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8" name="Isosceles Triangle 7">
            <a:extLst>
              <a:ext uri="{FF2B5EF4-FFF2-40B4-BE49-F238E27FC236}">
                <a16:creationId xmlns:a16="http://schemas.microsoft.com/office/drawing/2014/main" id="{6281F923-D987-0E7B-6CEF-AA30ACD83C58}"/>
              </a:ext>
            </a:extLst>
          </p:cNvPr>
          <p:cNvSpPr/>
          <p:nvPr/>
        </p:nvSpPr>
        <p:spPr>
          <a:xfrm>
            <a:off x="879985" y="4056946"/>
            <a:ext cx="457909" cy="522428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9" name="Content Placeholder 1036">
            <a:extLst>
              <a:ext uri="{FF2B5EF4-FFF2-40B4-BE49-F238E27FC236}">
                <a16:creationId xmlns:a16="http://schemas.microsoft.com/office/drawing/2014/main" id="{10C6FB98-3DEE-B21A-69A5-417F2AA81A46}"/>
              </a:ext>
            </a:extLst>
          </p:cNvPr>
          <p:cNvSpPr txBox="1">
            <a:spLocks/>
          </p:cNvSpPr>
          <p:nvPr/>
        </p:nvSpPr>
        <p:spPr>
          <a:xfrm>
            <a:off x="1613475" y="4182307"/>
            <a:ext cx="2393169" cy="6241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 err="1"/>
              <a:t>Pembelian</a:t>
            </a:r>
            <a:r>
              <a:rPr lang="en-US" sz="2400" dirty="0"/>
              <a:t> </a:t>
            </a:r>
            <a:r>
              <a:rPr lang="en-US" sz="2400" dirty="0" err="1"/>
              <a:t>Tunai</a:t>
            </a:r>
            <a:r>
              <a:rPr lang="en-US" sz="2400" dirty="0"/>
              <a:t> </a:t>
            </a:r>
            <a:endParaRPr lang="en-ID" sz="2400" dirty="0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6F19B793-2D5E-90CF-5A54-4E84E11420F9}"/>
              </a:ext>
            </a:extLst>
          </p:cNvPr>
          <p:cNvSpPr/>
          <p:nvPr/>
        </p:nvSpPr>
        <p:spPr>
          <a:xfrm>
            <a:off x="8165690" y="4056946"/>
            <a:ext cx="457909" cy="522428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1" name="Content Placeholder 1036">
            <a:extLst>
              <a:ext uri="{FF2B5EF4-FFF2-40B4-BE49-F238E27FC236}">
                <a16:creationId xmlns:a16="http://schemas.microsoft.com/office/drawing/2014/main" id="{B1BDF2A0-7449-0E84-41FE-9A8681830AE0}"/>
              </a:ext>
            </a:extLst>
          </p:cNvPr>
          <p:cNvSpPr txBox="1">
            <a:spLocks/>
          </p:cNvSpPr>
          <p:nvPr/>
        </p:nvSpPr>
        <p:spPr>
          <a:xfrm>
            <a:off x="8899180" y="4182307"/>
            <a:ext cx="2393169" cy="6241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 err="1"/>
              <a:t>Pembelian</a:t>
            </a:r>
            <a:r>
              <a:rPr lang="en-US" sz="2400" dirty="0"/>
              <a:t> </a:t>
            </a:r>
            <a:r>
              <a:rPr lang="en-US" sz="2400" dirty="0" err="1"/>
              <a:t>Kredit</a:t>
            </a:r>
            <a:r>
              <a:rPr lang="en-US" sz="2400" dirty="0"/>
              <a:t> </a:t>
            </a:r>
            <a:endParaRPr lang="en-ID" sz="2400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9803D51-6748-8A83-8975-5D64E5B699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29496"/>
            <a:ext cx="2544014" cy="1192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9065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766DD40-0AA0-ADA3-22DC-DECF2909984D}"/>
              </a:ext>
            </a:extLst>
          </p:cNvPr>
          <p:cNvSpPr/>
          <p:nvPr/>
        </p:nvSpPr>
        <p:spPr>
          <a:xfrm>
            <a:off x="867696" y="1342189"/>
            <a:ext cx="1388807" cy="39820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/>
              <a:t>Tanpa</a:t>
            </a:r>
            <a:r>
              <a:rPr lang="en-US" sz="2400" dirty="0"/>
              <a:t> DP</a:t>
            </a:r>
            <a:endParaRPr lang="en-ID" sz="24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B67D2C4-A9BE-860B-1F3B-0BF798C3C822}"/>
              </a:ext>
            </a:extLst>
          </p:cNvPr>
          <p:cNvSpPr/>
          <p:nvPr/>
        </p:nvSpPr>
        <p:spPr>
          <a:xfrm>
            <a:off x="2518602" y="1359372"/>
            <a:ext cx="1946788" cy="39820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/>
              <a:t>Tanpa</a:t>
            </a:r>
            <a:r>
              <a:rPr lang="en-US" sz="2400" dirty="0"/>
              <a:t> Bunga</a:t>
            </a:r>
            <a:endParaRPr lang="en-ID" sz="2400" dirty="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D008B13D-2AA6-2090-0192-D59794A8E6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4155806"/>
              </p:ext>
            </p:extLst>
          </p:nvPr>
        </p:nvGraphicFramePr>
        <p:xfrm>
          <a:off x="867696" y="1909668"/>
          <a:ext cx="10237839" cy="27633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0105">
                  <a:extLst>
                    <a:ext uri="{9D8B030D-6E8A-4147-A177-3AD203B41FA5}">
                      <a16:colId xmlns:a16="http://schemas.microsoft.com/office/drawing/2014/main" val="293930714"/>
                    </a:ext>
                  </a:extLst>
                </a:gridCol>
                <a:gridCol w="3453176">
                  <a:extLst>
                    <a:ext uri="{9D8B030D-6E8A-4147-A177-3AD203B41FA5}">
                      <a16:colId xmlns:a16="http://schemas.microsoft.com/office/drawing/2014/main" val="1388360357"/>
                    </a:ext>
                  </a:extLst>
                </a:gridCol>
                <a:gridCol w="983262">
                  <a:extLst>
                    <a:ext uri="{9D8B030D-6E8A-4147-A177-3AD203B41FA5}">
                      <a16:colId xmlns:a16="http://schemas.microsoft.com/office/drawing/2014/main" val="2340789805"/>
                    </a:ext>
                  </a:extLst>
                </a:gridCol>
                <a:gridCol w="5351296">
                  <a:extLst>
                    <a:ext uri="{9D8B030D-6E8A-4147-A177-3AD203B41FA5}">
                      <a16:colId xmlns:a16="http://schemas.microsoft.com/office/drawing/2014/main" val="3825193427"/>
                    </a:ext>
                  </a:extLst>
                </a:gridCol>
              </a:tblGrid>
              <a:tr h="2059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1100" kern="0">
                          <a:effectLst/>
                        </a:rPr>
                        <a:t>No</a:t>
                      </a:r>
                      <a:endParaRPr lang="en-ID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1100" kern="0" dirty="0" err="1">
                          <a:effectLst/>
                        </a:rPr>
                        <a:t>Perihal</a:t>
                      </a:r>
                      <a:endParaRPr lang="en-ID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1100" kern="0">
                          <a:effectLst/>
                        </a:rPr>
                        <a:t>Biaya</a:t>
                      </a:r>
                      <a:endParaRPr lang="en-ID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1100" kern="0">
                          <a:effectLst/>
                        </a:rPr>
                        <a:t>Keterangan</a:t>
                      </a:r>
                      <a:endParaRPr lang="en-ID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964037859"/>
                  </a:ext>
                </a:extLst>
              </a:tr>
              <a:tr h="4067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1400" kern="0">
                          <a:effectLst/>
                        </a:rPr>
                        <a:t>1</a:t>
                      </a:r>
                      <a:endParaRPr lang="en-ID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1400" kern="0" dirty="0" err="1">
                          <a:effectLst/>
                        </a:rPr>
                        <a:t>Administrasi</a:t>
                      </a:r>
                      <a:endParaRPr lang="en-ID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1400" kern="0">
                          <a:effectLst/>
                        </a:rPr>
                        <a:t>Rp. 50.000</a:t>
                      </a:r>
                      <a:endParaRPr lang="en-ID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1400" kern="0">
                          <a:effectLst/>
                        </a:rPr>
                        <a:t>Biaya administrasi dikenakan disetiap pembelian logam mulia baik cash atau pun kredit</a:t>
                      </a:r>
                      <a:endParaRPr lang="en-ID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754753800"/>
                  </a:ext>
                </a:extLst>
              </a:tr>
              <a:tr h="4403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1400" kern="0">
                          <a:effectLst/>
                        </a:rPr>
                        <a:t>2</a:t>
                      </a:r>
                      <a:endParaRPr lang="en-ID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1400" kern="0">
                          <a:effectLst/>
                        </a:rPr>
                        <a:t>Biaya keterambatan</a:t>
                      </a:r>
                      <a:endParaRPr lang="en-ID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1400" kern="0">
                          <a:effectLst/>
                        </a:rPr>
                        <a:t>Rp. 15.000</a:t>
                      </a:r>
                      <a:endParaRPr lang="en-ID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1400" kern="0" dirty="0" err="1">
                          <a:effectLst/>
                        </a:rPr>
                        <a:t>Biaya</a:t>
                      </a:r>
                      <a:r>
                        <a:rPr lang="en-ID" sz="1400" kern="0" dirty="0">
                          <a:effectLst/>
                        </a:rPr>
                        <a:t> </a:t>
                      </a:r>
                      <a:r>
                        <a:rPr lang="en-ID" sz="1400" kern="0" dirty="0" err="1">
                          <a:effectLst/>
                        </a:rPr>
                        <a:t>keterlambatan</a:t>
                      </a:r>
                      <a:r>
                        <a:rPr lang="en-ID" sz="1400" kern="0" dirty="0">
                          <a:effectLst/>
                        </a:rPr>
                        <a:t> </a:t>
                      </a:r>
                      <a:r>
                        <a:rPr lang="en-ID" sz="1400" kern="0" dirty="0" err="1">
                          <a:effectLst/>
                        </a:rPr>
                        <a:t>dikenakan</a:t>
                      </a:r>
                      <a:r>
                        <a:rPr lang="en-ID" sz="1400" kern="0" dirty="0">
                          <a:effectLst/>
                        </a:rPr>
                        <a:t> </a:t>
                      </a:r>
                      <a:r>
                        <a:rPr lang="en-ID" sz="1400" kern="0" dirty="0" err="1">
                          <a:effectLst/>
                        </a:rPr>
                        <a:t>terhitung</a:t>
                      </a:r>
                      <a:r>
                        <a:rPr lang="en-ID" sz="1400" kern="0" dirty="0">
                          <a:effectLst/>
                        </a:rPr>
                        <a:t> 7 </a:t>
                      </a:r>
                      <a:r>
                        <a:rPr lang="en-ID" sz="1400" kern="0" dirty="0" err="1">
                          <a:effectLst/>
                        </a:rPr>
                        <a:t>hari</a:t>
                      </a:r>
                      <a:r>
                        <a:rPr lang="en-ID" sz="1400" kern="0" dirty="0">
                          <a:effectLst/>
                        </a:rPr>
                        <a:t> </a:t>
                      </a:r>
                      <a:r>
                        <a:rPr lang="en-ID" sz="1400" kern="0" dirty="0" err="1">
                          <a:effectLst/>
                        </a:rPr>
                        <a:t>dari</a:t>
                      </a:r>
                      <a:r>
                        <a:rPr lang="en-ID" sz="1400" kern="0" dirty="0">
                          <a:effectLst/>
                        </a:rPr>
                        <a:t> </a:t>
                      </a:r>
                      <a:r>
                        <a:rPr lang="en-ID" sz="1400" kern="0" dirty="0" err="1">
                          <a:effectLst/>
                        </a:rPr>
                        <a:t>tanggal</a:t>
                      </a:r>
                      <a:r>
                        <a:rPr lang="en-ID" sz="1400" kern="0" dirty="0">
                          <a:effectLst/>
                        </a:rPr>
                        <a:t> </a:t>
                      </a:r>
                      <a:r>
                        <a:rPr lang="en-ID" sz="1400" kern="0" dirty="0" err="1">
                          <a:effectLst/>
                        </a:rPr>
                        <a:t>pembayaran</a:t>
                      </a:r>
                      <a:r>
                        <a:rPr lang="en-ID" sz="1400" kern="0" dirty="0">
                          <a:effectLst/>
                        </a:rPr>
                        <a:t> </a:t>
                      </a:r>
                      <a:r>
                        <a:rPr lang="en-ID" sz="1400" kern="0" dirty="0" err="1">
                          <a:effectLst/>
                        </a:rPr>
                        <a:t>pertama</a:t>
                      </a:r>
                      <a:r>
                        <a:rPr lang="en-ID" sz="1400" kern="0" dirty="0">
                          <a:effectLst/>
                        </a:rPr>
                        <a:t> yang </a:t>
                      </a:r>
                      <a:r>
                        <a:rPr lang="en-ID" sz="1400" kern="0" dirty="0" err="1">
                          <a:effectLst/>
                        </a:rPr>
                        <a:t>menjadi</a:t>
                      </a:r>
                      <a:r>
                        <a:rPr lang="en-ID" sz="1400" kern="0" dirty="0">
                          <a:effectLst/>
                        </a:rPr>
                        <a:t> </a:t>
                      </a:r>
                      <a:r>
                        <a:rPr lang="en-ID" sz="1400" kern="0" dirty="0" err="1">
                          <a:effectLst/>
                        </a:rPr>
                        <a:t>tanggal</a:t>
                      </a:r>
                      <a:r>
                        <a:rPr lang="en-ID" sz="1400" kern="0" dirty="0">
                          <a:effectLst/>
                        </a:rPr>
                        <a:t> </a:t>
                      </a:r>
                      <a:r>
                        <a:rPr lang="en-ID" sz="1400" kern="0" dirty="0" err="1">
                          <a:effectLst/>
                        </a:rPr>
                        <a:t>jatu</a:t>
                      </a:r>
                      <a:r>
                        <a:rPr lang="en-ID" sz="1400" kern="0" dirty="0">
                          <a:effectLst/>
                        </a:rPr>
                        <a:t> tempo </a:t>
                      </a:r>
                      <a:r>
                        <a:rPr lang="en-ID" sz="1400" kern="0" dirty="0" err="1">
                          <a:effectLst/>
                        </a:rPr>
                        <a:t>pembayaran</a:t>
                      </a:r>
                      <a:endParaRPr lang="en-ID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779604529"/>
                  </a:ext>
                </a:extLst>
              </a:tr>
              <a:tr h="15162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1400" kern="0" dirty="0">
                          <a:effectLst/>
                        </a:rPr>
                        <a:t>3</a:t>
                      </a:r>
                      <a:endParaRPr lang="en-ID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1400" kern="0">
                          <a:effectLst/>
                        </a:rPr>
                        <a:t>Tidak sanggup meneruskan atau pembatalan</a:t>
                      </a:r>
                      <a:endParaRPr lang="en-ID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1400" kern="0">
                          <a:effectLst/>
                        </a:rPr>
                        <a:t>10%</a:t>
                      </a:r>
                      <a:endParaRPr lang="en-ID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1400" kern="0" dirty="0" err="1">
                          <a:effectLst/>
                        </a:rPr>
                        <a:t>Pembatalan</a:t>
                      </a:r>
                      <a:r>
                        <a:rPr lang="en-ID" sz="1400" kern="0" dirty="0">
                          <a:effectLst/>
                        </a:rPr>
                        <a:t> </a:t>
                      </a:r>
                      <a:r>
                        <a:rPr lang="en-ID" sz="1400" kern="0" dirty="0" err="1">
                          <a:effectLst/>
                        </a:rPr>
                        <a:t>otomatis</a:t>
                      </a:r>
                      <a:r>
                        <a:rPr lang="en-ID" sz="1400" kern="0" dirty="0">
                          <a:effectLst/>
                        </a:rPr>
                        <a:t> </a:t>
                      </a:r>
                      <a:r>
                        <a:rPr lang="en-ID" sz="1400" kern="0" dirty="0" err="1">
                          <a:effectLst/>
                        </a:rPr>
                        <a:t>terjadi</a:t>
                      </a:r>
                      <a:r>
                        <a:rPr lang="en-ID" sz="1400" kern="0" dirty="0">
                          <a:effectLst/>
                        </a:rPr>
                        <a:t> Ketika </a:t>
                      </a:r>
                      <a:r>
                        <a:rPr lang="en-ID" sz="1400" kern="0" dirty="0" err="1">
                          <a:effectLst/>
                        </a:rPr>
                        <a:t>terjadi</a:t>
                      </a:r>
                      <a:r>
                        <a:rPr lang="en-ID" sz="1400" kern="0" dirty="0">
                          <a:effectLst/>
                        </a:rPr>
                        <a:t> </a:t>
                      </a:r>
                      <a:r>
                        <a:rPr lang="en-ID" sz="1400" kern="0" dirty="0" err="1">
                          <a:effectLst/>
                        </a:rPr>
                        <a:t>keterlambatan</a:t>
                      </a:r>
                      <a:r>
                        <a:rPr lang="en-ID" sz="1400" kern="0" dirty="0">
                          <a:effectLst/>
                        </a:rPr>
                        <a:t> </a:t>
                      </a:r>
                      <a:r>
                        <a:rPr lang="en-ID" sz="1400" kern="0" dirty="0" err="1">
                          <a:effectLst/>
                        </a:rPr>
                        <a:t>selama</a:t>
                      </a:r>
                      <a:r>
                        <a:rPr lang="en-ID" sz="1400" kern="0" dirty="0">
                          <a:effectLst/>
                        </a:rPr>
                        <a:t> 2 </a:t>
                      </a:r>
                      <a:r>
                        <a:rPr lang="en-ID" sz="1400" kern="0" dirty="0" err="1">
                          <a:effectLst/>
                        </a:rPr>
                        <a:t>bulan</a:t>
                      </a:r>
                      <a:r>
                        <a:rPr lang="en-ID" sz="1400" kern="0" dirty="0">
                          <a:effectLst/>
                        </a:rPr>
                        <a:t> </a:t>
                      </a:r>
                      <a:r>
                        <a:rPr lang="en-ID" sz="1400" kern="0" dirty="0" err="1">
                          <a:effectLst/>
                        </a:rPr>
                        <a:t>atau</a:t>
                      </a:r>
                      <a:r>
                        <a:rPr lang="en-ID" sz="1400" kern="0" dirty="0">
                          <a:effectLst/>
                        </a:rPr>
                        <a:t> </a:t>
                      </a:r>
                      <a:r>
                        <a:rPr lang="en-ID" sz="1400" kern="0" dirty="0" err="1">
                          <a:effectLst/>
                        </a:rPr>
                        <a:t>dengan</a:t>
                      </a:r>
                      <a:r>
                        <a:rPr lang="en-ID" sz="1400" kern="0" dirty="0">
                          <a:effectLst/>
                        </a:rPr>
                        <a:t> total </a:t>
                      </a:r>
                      <a:r>
                        <a:rPr lang="en-ID" sz="1400" kern="0" dirty="0" err="1">
                          <a:effectLst/>
                        </a:rPr>
                        <a:t>hari</a:t>
                      </a:r>
                      <a:r>
                        <a:rPr lang="en-ID" sz="1400" kern="0" dirty="0">
                          <a:effectLst/>
                        </a:rPr>
                        <a:t> </a:t>
                      </a:r>
                      <a:r>
                        <a:rPr lang="en-ID" sz="1400" kern="0" dirty="0" err="1">
                          <a:effectLst/>
                        </a:rPr>
                        <a:t>keterlambatan</a:t>
                      </a:r>
                      <a:r>
                        <a:rPr lang="en-ID" sz="1400" kern="0" dirty="0">
                          <a:effectLst/>
                        </a:rPr>
                        <a:t> 60 </a:t>
                      </a:r>
                      <a:r>
                        <a:rPr lang="en-ID" sz="1400" kern="0" dirty="0" err="1">
                          <a:effectLst/>
                        </a:rPr>
                        <a:t>hari</a:t>
                      </a:r>
                      <a:r>
                        <a:rPr lang="en-ID" sz="1400" kern="0" dirty="0">
                          <a:effectLst/>
                        </a:rPr>
                        <a:t>. </a:t>
                      </a:r>
                      <a:endParaRPr lang="en-ID" sz="1400" kern="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1400" kern="0" dirty="0">
                          <a:effectLst/>
                        </a:rPr>
                        <a:t> </a:t>
                      </a:r>
                      <a:endParaRPr lang="en-ID" sz="1400" kern="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1400" kern="0" dirty="0" err="1">
                          <a:effectLst/>
                        </a:rPr>
                        <a:t>Tidak</a:t>
                      </a:r>
                      <a:r>
                        <a:rPr lang="en-ID" sz="1400" kern="0" dirty="0">
                          <a:effectLst/>
                        </a:rPr>
                        <a:t> </a:t>
                      </a:r>
                      <a:r>
                        <a:rPr lang="en-ID" sz="1400" kern="0" dirty="0" err="1">
                          <a:effectLst/>
                        </a:rPr>
                        <a:t>Sanggup</a:t>
                      </a:r>
                      <a:r>
                        <a:rPr lang="en-ID" sz="1400" kern="0" dirty="0">
                          <a:effectLst/>
                        </a:rPr>
                        <a:t> </a:t>
                      </a:r>
                      <a:r>
                        <a:rPr lang="en-ID" sz="1400" kern="0" dirty="0" err="1">
                          <a:effectLst/>
                        </a:rPr>
                        <a:t>meneruskan</a:t>
                      </a:r>
                      <a:r>
                        <a:rPr lang="en-ID" sz="1400" kern="0" dirty="0">
                          <a:effectLst/>
                        </a:rPr>
                        <a:t> </a:t>
                      </a:r>
                      <a:r>
                        <a:rPr lang="en-ID" sz="1400" kern="0" dirty="0" err="1">
                          <a:effectLst/>
                        </a:rPr>
                        <a:t>atau</a:t>
                      </a:r>
                      <a:r>
                        <a:rPr lang="en-ID" sz="1400" kern="0" dirty="0">
                          <a:effectLst/>
                        </a:rPr>
                        <a:t> </a:t>
                      </a:r>
                      <a:r>
                        <a:rPr lang="en-ID" sz="1400" kern="0" dirty="0" err="1">
                          <a:effectLst/>
                        </a:rPr>
                        <a:t>Pembatalan</a:t>
                      </a:r>
                      <a:r>
                        <a:rPr lang="en-ID" sz="1400" kern="0" dirty="0">
                          <a:effectLst/>
                        </a:rPr>
                        <a:t> </a:t>
                      </a:r>
                      <a:r>
                        <a:rPr lang="en-ID" sz="1400" kern="0" dirty="0" err="1">
                          <a:effectLst/>
                        </a:rPr>
                        <a:t>dikenakan</a:t>
                      </a:r>
                      <a:r>
                        <a:rPr lang="en-ID" sz="1400" kern="0" dirty="0">
                          <a:effectLst/>
                        </a:rPr>
                        <a:t> </a:t>
                      </a:r>
                      <a:r>
                        <a:rPr lang="en-ID" sz="1400" kern="0" dirty="0" err="1">
                          <a:effectLst/>
                        </a:rPr>
                        <a:t>sanksi</a:t>
                      </a:r>
                      <a:r>
                        <a:rPr lang="en-ID" sz="1400" kern="0" dirty="0">
                          <a:effectLst/>
                        </a:rPr>
                        <a:t> </a:t>
                      </a:r>
                      <a:r>
                        <a:rPr lang="en-ID" sz="1400" kern="0" dirty="0" err="1">
                          <a:effectLst/>
                        </a:rPr>
                        <a:t>yaitu</a:t>
                      </a:r>
                      <a:r>
                        <a:rPr lang="en-ID" sz="1400" kern="0" dirty="0">
                          <a:effectLst/>
                        </a:rPr>
                        <a:t> :</a:t>
                      </a:r>
                      <a:endParaRPr lang="en-ID" sz="1400" kern="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1400" kern="0" dirty="0" err="1">
                          <a:effectLst/>
                        </a:rPr>
                        <a:t>Dikurang</a:t>
                      </a:r>
                      <a:r>
                        <a:rPr lang="en-ID" sz="1400" kern="0" dirty="0">
                          <a:effectLst/>
                        </a:rPr>
                        <a:t> 10 % </a:t>
                      </a:r>
                      <a:r>
                        <a:rPr lang="en-ID" sz="1400" kern="0" dirty="0" err="1">
                          <a:effectLst/>
                        </a:rPr>
                        <a:t>dari</a:t>
                      </a:r>
                      <a:r>
                        <a:rPr lang="en-ID" sz="1400" kern="0" dirty="0">
                          <a:effectLst/>
                        </a:rPr>
                        <a:t> total dana yang </a:t>
                      </a:r>
                      <a:r>
                        <a:rPr lang="en-ID" sz="1400" kern="0" dirty="0" err="1">
                          <a:effectLst/>
                        </a:rPr>
                        <a:t>telah</a:t>
                      </a:r>
                      <a:r>
                        <a:rPr lang="en-ID" sz="1400" kern="0" dirty="0">
                          <a:effectLst/>
                        </a:rPr>
                        <a:t> </a:t>
                      </a:r>
                      <a:r>
                        <a:rPr lang="en-ID" sz="1400" kern="0" dirty="0" err="1">
                          <a:effectLst/>
                        </a:rPr>
                        <a:t>telah</a:t>
                      </a:r>
                      <a:r>
                        <a:rPr lang="en-ID" sz="1400" kern="0" dirty="0">
                          <a:effectLst/>
                        </a:rPr>
                        <a:t> </a:t>
                      </a:r>
                      <a:r>
                        <a:rPr lang="en-ID" sz="1400" kern="0" dirty="0" err="1">
                          <a:effectLst/>
                        </a:rPr>
                        <a:t>ditransfer</a:t>
                      </a:r>
                      <a:r>
                        <a:rPr lang="en-ID" sz="1400" kern="0" dirty="0">
                          <a:effectLst/>
                        </a:rPr>
                        <a:t> dan </a:t>
                      </a:r>
                      <a:r>
                        <a:rPr lang="en-ID" sz="1400" kern="0" dirty="0" err="1">
                          <a:effectLst/>
                        </a:rPr>
                        <a:t>sisanya</a:t>
                      </a:r>
                      <a:r>
                        <a:rPr lang="en-ID" sz="1400" kern="0" dirty="0">
                          <a:effectLst/>
                        </a:rPr>
                        <a:t> </a:t>
                      </a:r>
                      <a:r>
                        <a:rPr lang="en-ID" sz="1400" kern="0" dirty="0" err="1">
                          <a:effectLst/>
                        </a:rPr>
                        <a:t>dikembalikan</a:t>
                      </a:r>
                      <a:r>
                        <a:rPr lang="en-ID" sz="1400" kern="0" dirty="0">
                          <a:effectLst/>
                        </a:rPr>
                        <a:t>. </a:t>
                      </a:r>
                      <a:endParaRPr lang="en-ID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942488992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7347984B-E0B1-6C63-B5DD-57346C3E03C8}"/>
              </a:ext>
            </a:extLst>
          </p:cNvPr>
          <p:cNvSpPr txBox="1"/>
          <p:nvPr/>
        </p:nvSpPr>
        <p:spPr>
          <a:xfrm>
            <a:off x="802071" y="4665424"/>
            <a:ext cx="10267335" cy="2056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KETERANGAN :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Produk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Cicilan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tanpa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Bunga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Pembelian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Logam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Mulia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berupa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cash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kredit</a:t>
            </a:r>
            <a:endParaRPr lang="en-ID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Pembelian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mulai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 gram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maksimal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10 gram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Transfer yang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masuk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dianggap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sah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setelah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kami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menerima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dana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tersebut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Pengambilan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barang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dikirimkan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Resiko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tanggung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pemesan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datang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langsung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kantor</a:t>
            </a:r>
            <a:endParaRPr lang="en-ID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A308BCB-6C14-6AEA-6A98-1061AE7BD66B}"/>
              </a:ext>
            </a:extLst>
          </p:cNvPr>
          <p:cNvSpPr/>
          <p:nvPr/>
        </p:nvSpPr>
        <p:spPr>
          <a:xfrm>
            <a:off x="4727489" y="1359372"/>
            <a:ext cx="2685923" cy="39820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/>
              <a:t>Pemesanan</a:t>
            </a:r>
            <a:r>
              <a:rPr lang="en-US" sz="2400" dirty="0"/>
              <a:t> Online</a:t>
            </a:r>
            <a:endParaRPr lang="en-ID" sz="240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84A8084-9A4E-EB04-C0DB-5E23CAF32AC1}"/>
              </a:ext>
            </a:extLst>
          </p:cNvPr>
          <p:cNvSpPr/>
          <p:nvPr/>
        </p:nvSpPr>
        <p:spPr>
          <a:xfrm>
            <a:off x="7764050" y="1359372"/>
            <a:ext cx="3305356" cy="39820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/>
              <a:t>Mulai</a:t>
            </a:r>
            <a:r>
              <a:rPr lang="en-US" sz="2400" dirty="0"/>
              <a:t> 1 Gram </a:t>
            </a:r>
            <a:r>
              <a:rPr lang="en-US" sz="2400" dirty="0" err="1"/>
              <a:t>sd</a:t>
            </a:r>
            <a:r>
              <a:rPr lang="en-US" sz="2400" dirty="0"/>
              <a:t> 10 gram</a:t>
            </a:r>
            <a:endParaRPr lang="en-ID" sz="2400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75AAD46B-0DD3-9067-F56A-FE7E412475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9496"/>
            <a:ext cx="2544014" cy="1192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92992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060FD-934A-E4D6-C3E4-FEDF1F8A3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35386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PT. Central Optima Solution</a:t>
            </a:r>
            <a:br>
              <a:rPr lang="en-US" dirty="0"/>
            </a:br>
            <a:r>
              <a:rPr lang="en-US" dirty="0"/>
              <a:t>List </a:t>
            </a:r>
            <a:r>
              <a:rPr lang="en-US" dirty="0" err="1"/>
              <a:t>Klien</a:t>
            </a:r>
            <a:endParaRPr lang="en-ID" dirty="0"/>
          </a:p>
        </p:txBody>
      </p:sp>
      <p:pic>
        <p:nvPicPr>
          <p:cNvPr id="2050" name="Picture 2" descr="New Zealand School Jakarta | Jakarta">
            <a:extLst>
              <a:ext uri="{FF2B5EF4-FFF2-40B4-BE49-F238E27FC236}">
                <a16:creationId xmlns:a16="http://schemas.microsoft.com/office/drawing/2014/main" id="{4DB30F90-9619-351E-F172-A447BB7B13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1962" y="4688775"/>
            <a:ext cx="1471838" cy="1471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Morrissey Hotel Residences | Hotel | Jakarta">
            <a:extLst>
              <a:ext uri="{FF2B5EF4-FFF2-40B4-BE49-F238E27FC236}">
                <a16:creationId xmlns:a16="http://schemas.microsoft.com/office/drawing/2014/main" id="{18584484-7C4A-22AA-D80A-9F3A08138B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9876" y="2993924"/>
            <a:ext cx="1211950" cy="1211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Gourmet Kemang | Jakarta">
            <a:extLst>
              <a:ext uri="{FF2B5EF4-FFF2-40B4-BE49-F238E27FC236}">
                <a16:creationId xmlns:a16="http://schemas.microsoft.com/office/drawing/2014/main" id="{4E84D6DA-C051-C5A9-B101-8F38AFDA4C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3469" y="3023418"/>
            <a:ext cx="1325563" cy="1325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Aston Marina Hotel Karir &amp; Profil Terbaru 2023 | Glints">
            <a:extLst>
              <a:ext uri="{FF2B5EF4-FFF2-40B4-BE49-F238E27FC236}">
                <a16:creationId xmlns:a16="http://schemas.microsoft.com/office/drawing/2014/main" id="{AB6734A7-BB39-07F0-8B67-52A735B45E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0675" y="3039812"/>
            <a:ext cx="2143125" cy="1325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PT Hotel Arion Swiss - Belhotel Kemang Jakarta Selatan , DKI Jakarta Profil  , Telepon, Alamat">
            <a:extLst>
              <a:ext uri="{FF2B5EF4-FFF2-40B4-BE49-F238E27FC236}">
                <a16:creationId xmlns:a16="http://schemas.microsoft.com/office/drawing/2014/main" id="{3D7AFB2A-D2AE-7CB9-DC78-276C05F220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176" y="4912135"/>
            <a:ext cx="23812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FMCG Company - Enesis Group">
            <a:extLst>
              <a:ext uri="{FF2B5EF4-FFF2-40B4-BE49-F238E27FC236}">
                <a16:creationId xmlns:a16="http://schemas.microsoft.com/office/drawing/2014/main" id="{A9220239-BD20-AC63-14BC-1472AC69E0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2037" y="4581956"/>
            <a:ext cx="1665646" cy="1665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Indolok Bakti Utama | Jakarta">
            <a:extLst>
              <a:ext uri="{FF2B5EF4-FFF2-40B4-BE49-F238E27FC236}">
                <a16:creationId xmlns:a16="http://schemas.microsoft.com/office/drawing/2014/main" id="{67196A63-9A93-BB8B-6DF9-7E64C939CB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2111" y="4860516"/>
            <a:ext cx="2888280" cy="1188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6" name="Picture 18" descr="Gunnebo Indonesia Distribution Karir &amp; Profil Terbaru 2023 | Glints">
            <a:extLst>
              <a:ext uri="{FF2B5EF4-FFF2-40B4-BE49-F238E27FC236}">
                <a16:creationId xmlns:a16="http://schemas.microsoft.com/office/drawing/2014/main" id="{03A9A909-47E8-053B-CDFE-A0FB9FFEEF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660" y="3116805"/>
            <a:ext cx="3886200" cy="1171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027213C-D222-74B8-B2DA-8410EC9DF42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-29496"/>
            <a:ext cx="2544014" cy="1192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31636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4492447" y="3766540"/>
            <a:ext cx="4239491" cy="755762"/>
          </a:xfrm>
          <a:prstGeom prst="rect">
            <a:avLst/>
          </a:prstGeom>
        </p:spPr>
        <p:txBody>
          <a:bodyPr vert="horz" wrap="square" lIns="0" tIns="16933" rIns="0" bIns="0" rtlCol="0" anchor="ctr">
            <a:spAutoFit/>
          </a:bodyPr>
          <a:lstStyle/>
          <a:p>
            <a:pPr marL="16933">
              <a:lnSpc>
                <a:spcPct val="100000"/>
              </a:lnSpc>
              <a:spcBef>
                <a:spcPts val="133"/>
              </a:spcBef>
            </a:pPr>
            <a:r>
              <a:rPr sz="4800" i="1" spc="-7" dirty="0">
                <a:latin typeface="Arial"/>
                <a:cs typeface="Arial"/>
              </a:rPr>
              <a:t>Thank</a:t>
            </a:r>
            <a:r>
              <a:rPr sz="4800" i="1" spc="-100" dirty="0">
                <a:latin typeface="Arial"/>
                <a:cs typeface="Arial"/>
              </a:rPr>
              <a:t> </a:t>
            </a:r>
            <a:r>
              <a:rPr sz="4800" i="1" dirty="0">
                <a:latin typeface="Arial"/>
                <a:cs typeface="Arial"/>
              </a:rPr>
              <a:t>you</a:t>
            </a:r>
            <a:endParaRPr sz="4800" dirty="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1802363" y="6484654"/>
            <a:ext cx="204893" cy="201764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16933">
              <a:spcBef>
                <a:spcPts val="133"/>
              </a:spcBef>
            </a:pPr>
            <a:r>
              <a:rPr sz="1200" spc="-7" dirty="0">
                <a:solidFill>
                  <a:srgbClr val="404040"/>
                </a:solidFill>
                <a:latin typeface="Arial MT"/>
                <a:cs typeface="Arial MT"/>
              </a:rPr>
              <a:t>24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9AAC95F-2786-D673-3C46-5A25EAB7DE67}"/>
              </a:ext>
            </a:extLst>
          </p:cNvPr>
          <p:cNvSpPr/>
          <p:nvPr/>
        </p:nvSpPr>
        <p:spPr>
          <a:xfrm>
            <a:off x="619432" y="1703477"/>
            <a:ext cx="10604091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OPTIMA SOLUTION</a:t>
            </a:r>
          </a:p>
          <a:p>
            <a:pPr algn="ctr"/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JUST CONTACT US</a:t>
            </a:r>
          </a:p>
          <a:p>
            <a:pPr algn="ctr"/>
            <a:endParaRPr lang="en-US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3AA9BF3-2EEF-0463-8E26-9CE991BFD9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544014" cy="1192976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5A4250D-F2A0-9D2E-DEE1-068F40F6436F}"/>
              </a:ext>
            </a:extLst>
          </p:cNvPr>
          <p:cNvSpPr/>
          <p:nvPr/>
        </p:nvSpPr>
        <p:spPr>
          <a:xfrm>
            <a:off x="344004" y="5154523"/>
            <a:ext cx="4400019" cy="218521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1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PT. Central Optima Solution</a:t>
            </a:r>
          </a:p>
          <a:p>
            <a:pPr algn="l"/>
            <a:r>
              <a:rPr lang="en-ID" sz="1400" b="0" i="0" dirty="0">
                <a:effectLst/>
                <a:latin typeface="Poppins" panose="00000500000000000000" pitchFamily="2" charset="0"/>
              </a:rPr>
              <a:t>Gedung </a:t>
            </a:r>
            <a:r>
              <a:rPr lang="en-ID" sz="1400" b="0" i="0" dirty="0" err="1">
                <a:effectLst/>
                <a:latin typeface="Poppins" panose="00000500000000000000" pitchFamily="2" charset="0"/>
              </a:rPr>
              <a:t>Wirausaha</a:t>
            </a:r>
            <a:r>
              <a:rPr lang="en-ID" sz="1400" b="0" i="0" dirty="0">
                <a:effectLst/>
                <a:latin typeface="Poppins" panose="00000500000000000000" pitchFamily="2" charset="0"/>
              </a:rPr>
              <a:t> </a:t>
            </a:r>
            <a:r>
              <a:rPr lang="en-ID" sz="1400" b="0" i="0" dirty="0" err="1">
                <a:effectLst/>
                <a:latin typeface="Poppins" panose="00000500000000000000" pitchFamily="2" charset="0"/>
              </a:rPr>
              <a:t>Lantai</a:t>
            </a:r>
            <a:r>
              <a:rPr lang="en-ID" sz="1400" b="0" i="0" dirty="0">
                <a:effectLst/>
                <a:latin typeface="Poppins" panose="00000500000000000000" pitchFamily="2" charset="0"/>
              </a:rPr>
              <a:t> 1 Unit 104, Jalan HR </a:t>
            </a:r>
            <a:r>
              <a:rPr lang="en-ID" sz="1400" b="0" i="0" dirty="0" err="1">
                <a:effectLst/>
                <a:latin typeface="Poppins" panose="00000500000000000000" pitchFamily="2" charset="0"/>
              </a:rPr>
              <a:t>Rasuna</a:t>
            </a:r>
            <a:r>
              <a:rPr lang="en-ID" sz="1400" b="0" i="0" dirty="0">
                <a:effectLst/>
                <a:latin typeface="Poppins" panose="00000500000000000000" pitchFamily="2" charset="0"/>
              </a:rPr>
              <a:t> Said </a:t>
            </a:r>
            <a:r>
              <a:rPr lang="en-ID" sz="1400" b="0" i="0" dirty="0" err="1">
                <a:effectLst/>
                <a:latin typeface="Poppins" panose="00000500000000000000" pitchFamily="2" charset="0"/>
              </a:rPr>
              <a:t>Kav</a:t>
            </a:r>
            <a:r>
              <a:rPr lang="en-ID" sz="1400" b="0" i="0" dirty="0">
                <a:effectLst/>
                <a:latin typeface="Poppins" panose="00000500000000000000" pitchFamily="2" charset="0"/>
              </a:rPr>
              <a:t>. C-5, Kel. </a:t>
            </a:r>
            <a:r>
              <a:rPr lang="en-ID" sz="1400" b="0" i="0" dirty="0" err="1">
                <a:effectLst/>
                <a:latin typeface="Poppins" panose="00000500000000000000" pitchFamily="2" charset="0"/>
              </a:rPr>
              <a:t>Karet</a:t>
            </a:r>
            <a:r>
              <a:rPr lang="en-ID" sz="1400" b="0" i="0" dirty="0">
                <a:effectLst/>
                <a:latin typeface="Poppins" panose="00000500000000000000" pitchFamily="2" charset="0"/>
              </a:rPr>
              <a:t>, </a:t>
            </a:r>
            <a:r>
              <a:rPr lang="en-ID" sz="1400" b="0" i="0" dirty="0" err="1">
                <a:effectLst/>
                <a:latin typeface="Poppins" panose="00000500000000000000" pitchFamily="2" charset="0"/>
              </a:rPr>
              <a:t>Kec</a:t>
            </a:r>
            <a:r>
              <a:rPr lang="en-ID" sz="1400" b="0" i="0" dirty="0">
                <a:effectLst/>
                <a:latin typeface="Poppins" panose="00000500000000000000" pitchFamily="2" charset="0"/>
              </a:rPr>
              <a:t>. </a:t>
            </a:r>
            <a:r>
              <a:rPr lang="en-ID" sz="1400" b="0" i="0" dirty="0" err="1">
                <a:effectLst/>
                <a:latin typeface="Poppins" panose="00000500000000000000" pitchFamily="2" charset="0"/>
              </a:rPr>
              <a:t>Setiabudi</a:t>
            </a:r>
            <a:r>
              <a:rPr lang="en-ID" sz="1400" b="0" i="0" dirty="0">
                <a:effectLst/>
                <a:latin typeface="Poppins" panose="00000500000000000000" pitchFamily="2" charset="0"/>
              </a:rPr>
              <a:t>, Kota Adm. Jakarta Selatan, DKI Jakarta – 12920</a:t>
            </a:r>
          </a:p>
          <a:p>
            <a:pPr algn="l"/>
            <a:endParaRPr lang="en-ID" sz="1400" dirty="0">
              <a:latin typeface="Poppins" panose="00000500000000000000" pitchFamily="2" charset="0"/>
            </a:endParaRPr>
          </a:p>
          <a:p>
            <a:pPr algn="l"/>
            <a:r>
              <a:rPr lang="en-ID" sz="1400" dirty="0" err="1">
                <a:latin typeface="Poppins" panose="00000500000000000000" pitchFamily="2" charset="0"/>
              </a:rPr>
              <a:t>Telepon</a:t>
            </a:r>
            <a:r>
              <a:rPr lang="en-ID" sz="1400" dirty="0">
                <a:latin typeface="Poppins" panose="00000500000000000000" pitchFamily="2" charset="0"/>
              </a:rPr>
              <a:t> : 021 50996969 Ext 1529</a:t>
            </a:r>
          </a:p>
          <a:p>
            <a:pPr algn="l"/>
            <a:r>
              <a:rPr lang="en-ID" sz="1400" b="0" i="0" dirty="0">
                <a:effectLst/>
                <a:latin typeface="Poppins" panose="00000500000000000000" pitchFamily="2" charset="0"/>
              </a:rPr>
              <a:t>Email : Admin@central</a:t>
            </a:r>
            <a:r>
              <a:rPr lang="en-ID" sz="1400" dirty="0">
                <a:latin typeface="Poppins" panose="00000500000000000000" pitchFamily="2" charset="0"/>
              </a:rPr>
              <a:t>.optimal.co.id</a:t>
            </a:r>
            <a:endParaRPr lang="en-ID" sz="1400" b="0" i="0" dirty="0">
              <a:effectLst/>
              <a:latin typeface="Poppins" panose="00000500000000000000" pitchFamily="2" charset="0"/>
            </a:endParaRPr>
          </a:p>
          <a:p>
            <a:endParaRPr lang="en-US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54D259E9-31F0-4F63-8C84-3B8757CC290C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1082105" y="966066"/>
            <a:ext cx="10555156" cy="536622"/>
          </a:xfrm>
        </p:spPr>
        <p:txBody>
          <a:bodyPr/>
          <a:lstStyle/>
          <a:p>
            <a:pPr marL="0" indent="0" algn="ctr">
              <a:buNone/>
            </a:pPr>
            <a:r>
              <a:rPr lang="en-US" sz="3200" dirty="0"/>
              <a:t>WHO We Are</a:t>
            </a:r>
            <a:endParaRPr lang="en-ID" sz="32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1618DCB-6FD4-4B70-8D25-7A63A43124AA}"/>
              </a:ext>
            </a:extLst>
          </p:cNvPr>
          <p:cNvSpPr/>
          <p:nvPr/>
        </p:nvSpPr>
        <p:spPr>
          <a:xfrm>
            <a:off x="907472" y="1502688"/>
            <a:ext cx="10377055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process, kami </a:t>
            </a:r>
            <a:r>
              <a:rPr lang="en-US" dirty="0" err="1"/>
              <a:t>setuju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menggabungkan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kami yang </a:t>
            </a:r>
            <a:r>
              <a:rPr lang="en-US" dirty="0" err="1"/>
              <a:t>sebelumnya</a:t>
            </a:r>
            <a:r>
              <a:rPr lang="en-US" dirty="0"/>
              <a:t> Bernama B2B Indo Partner </a:t>
            </a:r>
            <a:r>
              <a:rPr lang="en-US" dirty="0" err="1"/>
              <a:t>bergerak</a:t>
            </a:r>
            <a:r>
              <a:rPr lang="en-US" dirty="0"/>
              <a:t> di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Pemasaran</a:t>
            </a:r>
            <a:r>
              <a:rPr lang="en-US" dirty="0"/>
              <a:t> </a:t>
            </a:r>
            <a:r>
              <a:rPr lang="en-US" dirty="0" err="1"/>
              <a:t>Asuransi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berdiri</a:t>
            </a:r>
            <a:r>
              <a:rPr lang="en-US" dirty="0"/>
              <a:t> pada 13 </a:t>
            </a:r>
            <a:r>
              <a:rPr lang="en-US" dirty="0" err="1"/>
              <a:t>Oktober</a:t>
            </a:r>
            <a:r>
              <a:rPr lang="en-US" dirty="0"/>
              <a:t> 2016 dan PT. Prima Global Optima yang </a:t>
            </a:r>
            <a:r>
              <a:rPr lang="en-US" dirty="0" err="1"/>
              <a:t>berdiri</a:t>
            </a:r>
            <a:r>
              <a:rPr lang="en-US" dirty="0"/>
              <a:t> pada </a:t>
            </a:r>
            <a:r>
              <a:rPr lang="en-US" dirty="0" err="1"/>
              <a:t>tahun</a:t>
            </a:r>
            <a:r>
              <a:rPr lang="en-US" dirty="0"/>
              <a:t>  13 April 2013 yang </a:t>
            </a:r>
            <a:r>
              <a:rPr lang="en-US" dirty="0" err="1"/>
              <a:t>bergerak</a:t>
            </a:r>
            <a:r>
              <a:rPr lang="en-US" dirty="0"/>
              <a:t> </a:t>
            </a:r>
            <a:r>
              <a:rPr lang="en-US" dirty="0" err="1"/>
              <a:t>dibidang</a:t>
            </a:r>
            <a:r>
              <a:rPr lang="en-US" dirty="0"/>
              <a:t> Outsource Service) 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kami PT. Central Optima Solution,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kami </a:t>
            </a:r>
            <a:r>
              <a:rPr lang="en-US" dirty="0" err="1"/>
              <a:t>lakukan</a:t>
            </a:r>
            <a:r>
              <a:rPr lang="en-US" dirty="0"/>
              <a:t> agar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terkordinasikan</a:t>
            </a:r>
            <a:r>
              <a:rPr lang="en-US" dirty="0"/>
              <a:t> dan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baiknya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kami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klien</a:t>
            </a:r>
            <a:r>
              <a:rPr lang="en-US" dirty="0"/>
              <a:t> </a:t>
            </a:r>
            <a:r>
              <a:rPr lang="en-US" dirty="0" err="1"/>
              <a:t>klien</a:t>
            </a:r>
            <a:r>
              <a:rPr lang="en-US" dirty="0"/>
              <a:t> kami. </a:t>
            </a:r>
          </a:p>
          <a:p>
            <a:endParaRPr lang="en-US" dirty="0"/>
          </a:p>
          <a:p>
            <a:r>
              <a:rPr lang="en-US" dirty="0" err="1"/>
              <a:t>Sehingga</a:t>
            </a:r>
            <a:r>
              <a:rPr lang="en-US" dirty="0"/>
              <a:t> PT. Central Optima Solution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bergerak</a:t>
            </a:r>
            <a:r>
              <a:rPr lang="en-US" dirty="0"/>
              <a:t> di </a:t>
            </a:r>
            <a:r>
              <a:rPr lang="en-US" dirty="0" err="1"/>
              <a:t>bidang</a:t>
            </a:r>
            <a:r>
              <a:rPr lang="en-US" dirty="0"/>
              <a:t> :</a:t>
            </a:r>
          </a:p>
          <a:p>
            <a:pPr marL="342900" indent="-342900">
              <a:buAutoNum type="arabicPeriod"/>
            </a:pPr>
            <a:r>
              <a:rPr lang="en-US" dirty="0" err="1"/>
              <a:t>Pemasaran</a:t>
            </a:r>
            <a:r>
              <a:rPr lang="en-US" dirty="0"/>
              <a:t> </a:t>
            </a:r>
            <a:r>
              <a:rPr lang="en-US" dirty="0" err="1"/>
              <a:t>Asuransi</a:t>
            </a:r>
            <a:r>
              <a:rPr lang="en-US" dirty="0"/>
              <a:t> Corporate</a:t>
            </a:r>
          </a:p>
          <a:p>
            <a:r>
              <a:rPr lang="en-US" dirty="0"/>
              <a:t>       - General insurance ( </a:t>
            </a:r>
            <a:r>
              <a:rPr lang="en-US" dirty="0" err="1"/>
              <a:t>Asuransi</a:t>
            </a:r>
            <a:r>
              <a:rPr lang="en-US" dirty="0"/>
              <a:t> </a:t>
            </a:r>
            <a:r>
              <a:rPr lang="en-US" dirty="0" err="1"/>
              <a:t>Kendaraan</a:t>
            </a:r>
            <a:r>
              <a:rPr lang="en-US" dirty="0"/>
              <a:t>, </a:t>
            </a:r>
            <a:r>
              <a:rPr lang="en-US" dirty="0" err="1"/>
              <a:t>Asuransi</a:t>
            </a:r>
            <a:r>
              <a:rPr lang="en-US" dirty="0"/>
              <a:t> property dan </a:t>
            </a:r>
            <a:r>
              <a:rPr lang="en-US" dirty="0" err="1"/>
              <a:t>asuransi</a:t>
            </a:r>
            <a:r>
              <a:rPr lang="en-US" dirty="0"/>
              <a:t> Travel)</a:t>
            </a:r>
          </a:p>
          <a:p>
            <a:r>
              <a:rPr lang="en-US" dirty="0"/>
              <a:t>       - Employee Benefit Insurance ( Health Insurance, Personal Accident, Term Life)</a:t>
            </a:r>
          </a:p>
          <a:p>
            <a:endParaRPr lang="en-US" dirty="0"/>
          </a:p>
          <a:p>
            <a:pPr marL="342900" indent="-342900">
              <a:buAutoNum type="arabicPeriod" startAt="2"/>
            </a:pPr>
            <a:r>
              <a:rPr lang="en-US" dirty="0" err="1"/>
              <a:t>Penyediaan</a:t>
            </a:r>
            <a:r>
              <a:rPr lang="en-US" dirty="0"/>
              <a:t> Jasa Outsource </a:t>
            </a:r>
          </a:p>
          <a:p>
            <a:r>
              <a:rPr lang="en-US" dirty="0"/>
              <a:t>       -  </a:t>
            </a:r>
            <a:r>
              <a:rPr lang="en-US" dirty="0" err="1"/>
              <a:t>Empoyee</a:t>
            </a:r>
            <a:r>
              <a:rPr lang="en-US" dirty="0"/>
              <a:t> Outsource (Temporary staff, Head Hunter)</a:t>
            </a:r>
          </a:p>
          <a:p>
            <a:r>
              <a:rPr lang="en-US" dirty="0"/>
              <a:t>       -  Business Process ( Cleaning Service, Security provider service) </a:t>
            </a:r>
          </a:p>
          <a:p>
            <a:endParaRPr lang="en-US" dirty="0"/>
          </a:p>
          <a:p>
            <a:pPr marL="342900" indent="-342900">
              <a:buAutoNum type="arabicPeriod" startAt="3"/>
            </a:pPr>
            <a:r>
              <a:rPr lang="en-US" dirty="0"/>
              <a:t>Retail Gold (</a:t>
            </a:r>
            <a:r>
              <a:rPr lang="en-US" dirty="0" err="1"/>
              <a:t>Penjualan</a:t>
            </a:r>
            <a:r>
              <a:rPr lang="en-US" dirty="0"/>
              <a:t> </a:t>
            </a:r>
            <a:r>
              <a:rPr lang="en-US" dirty="0" err="1"/>
              <a:t>Logam</a:t>
            </a:r>
            <a:r>
              <a:rPr lang="en-US" dirty="0"/>
              <a:t> </a:t>
            </a:r>
            <a:r>
              <a:rPr lang="en-US" dirty="0" err="1"/>
              <a:t>Mulia</a:t>
            </a:r>
            <a:r>
              <a:rPr lang="en-US" dirty="0"/>
              <a:t>)</a:t>
            </a:r>
          </a:p>
          <a:p>
            <a:r>
              <a:rPr lang="en-US" dirty="0"/>
              <a:t>       - </a:t>
            </a:r>
            <a:r>
              <a:rPr lang="en-US" dirty="0" err="1"/>
              <a:t>Penjualan</a:t>
            </a:r>
            <a:r>
              <a:rPr lang="en-US" dirty="0"/>
              <a:t> </a:t>
            </a:r>
            <a:r>
              <a:rPr lang="en-US" dirty="0" err="1"/>
              <a:t>Logam</a:t>
            </a:r>
            <a:r>
              <a:rPr lang="en-US" dirty="0"/>
              <a:t> </a:t>
            </a:r>
            <a:r>
              <a:rPr lang="en-US" dirty="0" err="1"/>
              <a:t>Mulia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Cash</a:t>
            </a:r>
          </a:p>
          <a:p>
            <a:r>
              <a:rPr lang="en-US" dirty="0"/>
              <a:t>       - </a:t>
            </a:r>
            <a:r>
              <a:rPr lang="en-US" dirty="0" err="1"/>
              <a:t>Penjualan</a:t>
            </a:r>
            <a:r>
              <a:rPr lang="en-US" dirty="0"/>
              <a:t> </a:t>
            </a:r>
            <a:r>
              <a:rPr lang="en-US" dirty="0" err="1"/>
              <a:t>Logam</a:t>
            </a:r>
            <a:r>
              <a:rPr lang="en-US" dirty="0"/>
              <a:t> </a:t>
            </a:r>
            <a:r>
              <a:rPr lang="en-US" dirty="0" err="1"/>
              <a:t>Mulia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 </a:t>
            </a:r>
          </a:p>
          <a:p>
            <a:r>
              <a:rPr lang="en-US" dirty="0"/>
              <a:t>	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F0CC47C-DEBC-1E50-C13E-4C9D49B716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9496"/>
            <a:ext cx="2544014" cy="1192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4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03DF6-B70D-7455-E269-C4DD1AEB2F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2213" y="1132148"/>
            <a:ext cx="10515600" cy="571609"/>
          </a:xfrm>
        </p:spPr>
        <p:txBody>
          <a:bodyPr>
            <a:normAutofit/>
          </a:bodyPr>
          <a:lstStyle/>
          <a:p>
            <a:pPr algn="ctr"/>
            <a:r>
              <a:rPr lang="en-US" sz="1800" b="0" i="0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Life is like riding a bicycle. to keep your balance, you must keep moving</a:t>
            </a:r>
            <a:endParaRPr lang="en-ID" sz="1800" dirty="0"/>
          </a:p>
        </p:txBody>
      </p:sp>
      <p:pic>
        <p:nvPicPr>
          <p:cNvPr id="3074" name="Picture 2" descr="ASURANSIKU.id | Ketidaksamaan Asuransi Umum dan Asuransi Jiwa">
            <a:extLst>
              <a:ext uri="{FF2B5EF4-FFF2-40B4-BE49-F238E27FC236}">
                <a16:creationId xmlns:a16="http://schemas.microsoft.com/office/drawing/2014/main" id="{E2FFD040-959B-3B9C-1BE0-15674C52F2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9885" y="1618871"/>
            <a:ext cx="3893574" cy="4748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5C653C1-C52E-92A6-5600-20ACD5D4CC9A}"/>
              </a:ext>
            </a:extLst>
          </p:cNvPr>
          <p:cNvSpPr txBox="1"/>
          <p:nvPr/>
        </p:nvSpPr>
        <p:spPr>
          <a:xfrm>
            <a:off x="707922" y="1589248"/>
            <a:ext cx="7049729" cy="47705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Berikut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beberapa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penawaran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produk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Asuransi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Bisnis</a:t>
            </a:r>
            <a:endParaRPr lang="en-ID" sz="1600" b="0" i="0" dirty="0">
              <a:solidFill>
                <a:srgbClr val="212529"/>
              </a:solidFill>
              <a:effectLst/>
              <a:latin typeface="notosansRegular"/>
            </a:endParaRPr>
          </a:p>
          <a:p>
            <a:pPr marL="88900" indent="-88900" algn="just">
              <a:buFont typeface="Arial" panose="020B0604020202020204" pitchFamily="34" charset="0"/>
              <a:buChar char="•"/>
            </a:pP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Asuransi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Gempa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Bumi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,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dimana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produk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asuransi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ini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memberikan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jaminan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kerugian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yang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disebabkan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oleh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Gempa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Bumi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,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Letusan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Gunung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Berapi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,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Kebakaran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, dan Tsunami</a:t>
            </a:r>
          </a:p>
          <a:p>
            <a:pPr marL="88900" indent="-88900" algn="just">
              <a:buFont typeface="Arial" panose="020B0604020202020204" pitchFamily="34" charset="0"/>
              <a:buChar char="•"/>
            </a:pP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Asuransi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Kebakaran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,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dimana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produk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ini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berguna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untuk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melindungi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bisnis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Anda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dari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kerugian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atau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kerusakan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terhadap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harta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benda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seperti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Bangunan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,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Mesin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,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Peralatan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, dan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Persediaan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Barang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atau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Stok, yang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disebabkan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oleh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risiko-risiko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yang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dijamin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dalam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polis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Standar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Asuransi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Kebakaran</a:t>
            </a:r>
            <a:endParaRPr lang="en-ID" sz="1600" b="0" i="0" dirty="0">
              <a:solidFill>
                <a:srgbClr val="212529"/>
              </a:solidFill>
              <a:effectLst/>
              <a:latin typeface="notosansRegular"/>
            </a:endParaRPr>
          </a:p>
          <a:p>
            <a:pPr marL="88900" indent="-88900" algn="just">
              <a:buFont typeface="Arial" panose="020B0604020202020204" pitchFamily="34" charset="0"/>
              <a:buChar char="•"/>
            </a:pP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Asuransi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Properti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All Risk,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dimana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produk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ini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memberikan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perlindungan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atas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kerugian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atau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kerusakan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fisik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yang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tidak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terduga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,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tiba-tiba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dan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tidak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disengaja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selain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dari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hal-hal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yang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dikecualikan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secara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khusus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dalam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Pengecualian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Umum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atau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Khusus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.</a:t>
            </a:r>
          </a:p>
          <a:p>
            <a:pPr marL="88900" indent="-88900" algn="just">
              <a:buFont typeface="Arial" panose="020B0604020202020204" pitchFamily="34" charset="0"/>
              <a:buChar char="•"/>
            </a:pP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Asuransi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Kendaraan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Bermotor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,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asuransi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jenis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ini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menawarkan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perlindungan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terhadap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kerusakaan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ataupun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kehilangan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kendaraan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bermotor</a:t>
            </a:r>
            <a:endParaRPr lang="en-ID" sz="1600" b="0" i="0" dirty="0">
              <a:solidFill>
                <a:srgbClr val="212529"/>
              </a:solidFill>
              <a:effectLst/>
              <a:latin typeface="notosansRegular"/>
            </a:endParaRPr>
          </a:p>
          <a:p>
            <a:pPr marL="88900" indent="-88900" algn="just">
              <a:buFont typeface="Arial" panose="020B0604020202020204" pitchFamily="34" charset="0"/>
              <a:buChar char="•"/>
            </a:pP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Asuransi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Pengangkutan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,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asuransi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jenis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ini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memberikan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perlindungan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terhadap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risiko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atas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kerugian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atau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kerusakan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termasuk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atas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biaya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yang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ditimbulkan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selama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barang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dalam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perjalanan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,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baik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melalui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Darat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,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Laut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maupun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Udara.Perlindungan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asuransi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mulai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berlaku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sejak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alat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angkut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meninggalkan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gudang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dan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berakhir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pada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saat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tiba</a:t>
            </a:r>
            <a:r>
              <a:rPr lang="en-ID" sz="1600" b="0" i="0" dirty="0">
                <a:solidFill>
                  <a:srgbClr val="212529"/>
                </a:solidFill>
                <a:effectLst/>
                <a:latin typeface="notosansRegular"/>
              </a:rPr>
              <a:t> </a:t>
            </a:r>
            <a:r>
              <a:rPr lang="en-ID" sz="1600" b="0" i="0" dirty="0" err="1">
                <a:solidFill>
                  <a:srgbClr val="212529"/>
                </a:solidFill>
                <a:effectLst/>
                <a:latin typeface="notosansRegular"/>
              </a:rPr>
              <a:t>ditujuan</a:t>
            </a:r>
            <a:endParaRPr lang="en-ID" sz="1600" b="0" i="0" dirty="0">
              <a:solidFill>
                <a:srgbClr val="212529"/>
              </a:solidFill>
              <a:effectLst/>
              <a:latin typeface="notosansRegular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3046240-ADB2-57A4-26BD-3F52FD50F8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29496"/>
            <a:ext cx="2544014" cy="1192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1772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22868" y="757097"/>
            <a:ext cx="3490538" cy="341184"/>
          </a:xfrm>
          <a:prstGeom prst="rect">
            <a:avLst/>
          </a:prstGeom>
        </p:spPr>
        <p:txBody>
          <a:bodyPr vert="horz" wrap="square" lIns="0" tIns="22860" rIns="0" bIns="0" rtlCol="0" anchor="t">
            <a:spAutoFit/>
          </a:bodyPr>
          <a:lstStyle/>
          <a:p>
            <a:pPr marL="16933">
              <a:lnSpc>
                <a:spcPct val="100000"/>
              </a:lnSpc>
              <a:spcBef>
                <a:spcPts val="180"/>
              </a:spcBef>
            </a:pPr>
            <a:r>
              <a:rPr lang="en-US" sz="2067" spc="160" dirty="0">
                <a:solidFill>
                  <a:srgbClr val="4885E8"/>
                </a:solidFill>
                <a:latin typeface="Verdana"/>
                <a:cs typeface="Verdana"/>
              </a:rPr>
              <a:t>General </a:t>
            </a:r>
            <a:r>
              <a:rPr sz="2067" spc="-7" dirty="0">
                <a:solidFill>
                  <a:srgbClr val="4885E8"/>
                </a:solidFill>
                <a:latin typeface="Verdana"/>
                <a:cs typeface="Verdana"/>
              </a:rPr>
              <a:t>I</a:t>
            </a:r>
            <a:r>
              <a:rPr sz="2067" spc="33" dirty="0">
                <a:solidFill>
                  <a:srgbClr val="4885E8"/>
                </a:solidFill>
                <a:latin typeface="Verdana"/>
                <a:cs typeface="Verdana"/>
              </a:rPr>
              <a:t>n</a:t>
            </a:r>
            <a:r>
              <a:rPr sz="2067" spc="27" dirty="0">
                <a:solidFill>
                  <a:srgbClr val="4885E8"/>
                </a:solidFill>
                <a:latin typeface="Verdana"/>
                <a:cs typeface="Verdana"/>
              </a:rPr>
              <a:t>sur</a:t>
            </a:r>
            <a:r>
              <a:rPr sz="2067" dirty="0">
                <a:solidFill>
                  <a:srgbClr val="4885E8"/>
                </a:solidFill>
                <a:latin typeface="Verdana"/>
                <a:cs typeface="Verdana"/>
              </a:rPr>
              <a:t>a</a:t>
            </a:r>
            <a:r>
              <a:rPr sz="2067" spc="27" dirty="0">
                <a:solidFill>
                  <a:srgbClr val="4885E8"/>
                </a:solidFill>
                <a:latin typeface="Verdana"/>
                <a:cs typeface="Verdana"/>
              </a:rPr>
              <a:t>nc</a:t>
            </a:r>
            <a:r>
              <a:rPr sz="2067" spc="13" dirty="0">
                <a:solidFill>
                  <a:srgbClr val="4885E8"/>
                </a:solidFill>
                <a:latin typeface="Verdana"/>
                <a:cs typeface="Verdana"/>
              </a:rPr>
              <a:t>e</a:t>
            </a:r>
            <a:r>
              <a:rPr sz="2067" spc="20" dirty="0">
                <a:solidFill>
                  <a:srgbClr val="4885E8"/>
                </a:solidFill>
                <a:latin typeface="Verdana"/>
                <a:cs typeface="Verdana"/>
              </a:rPr>
              <a:t>?</a:t>
            </a:r>
            <a:endParaRPr sz="2067" dirty="0">
              <a:latin typeface="Verdana"/>
              <a:cs typeface="Verdana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idx="1"/>
          </p:nvPr>
        </p:nvSpPr>
        <p:spPr>
          <a:xfrm>
            <a:off x="454832" y="3284949"/>
            <a:ext cx="6177924" cy="3346429"/>
          </a:xfrm>
          <a:prstGeom prst="rect">
            <a:avLst/>
          </a:prstGeom>
        </p:spPr>
        <p:txBody>
          <a:bodyPr vert="horz" wrap="square" lIns="0" tIns="22860" rIns="0" bIns="0" rtlCol="0" anchor="t">
            <a:spAutoFit/>
          </a:bodyPr>
          <a:lstStyle/>
          <a:p>
            <a:pPr marL="249760" marR="6773" indent="-249760">
              <a:lnSpc>
                <a:spcPts val="1820"/>
              </a:lnSpc>
              <a:spcBef>
                <a:spcPts val="180"/>
              </a:spcBef>
              <a:buFont typeface="Arial MT"/>
              <a:buChar char="•"/>
              <a:tabLst>
                <a:tab pos="249760" algn="l"/>
                <a:tab pos="267540" algn="l"/>
                <a:tab pos="1469777" algn="l"/>
                <a:tab pos="2627986" algn="l"/>
                <a:tab pos="3025064" algn="l"/>
                <a:tab pos="3604170" algn="l"/>
                <a:tab pos="4372924" algn="l"/>
                <a:tab pos="4799633" algn="l"/>
              </a:tabLst>
            </a:pPr>
            <a:r>
              <a:rPr sz="1800" spc="33" dirty="0"/>
              <a:t>FLEXAS </a:t>
            </a:r>
            <a:r>
              <a:rPr sz="1800" spc="220" dirty="0"/>
              <a:t> </a:t>
            </a:r>
            <a:r>
              <a:rPr sz="1800" spc="20" dirty="0"/>
              <a:t>:	</a:t>
            </a:r>
            <a:r>
              <a:rPr sz="1800" spc="33" dirty="0"/>
              <a:t>Damaged	</a:t>
            </a:r>
            <a:r>
              <a:rPr sz="1800" spc="20" dirty="0"/>
              <a:t>or	</a:t>
            </a:r>
            <a:r>
              <a:rPr sz="1800" spc="13" dirty="0"/>
              <a:t>loss	</a:t>
            </a:r>
            <a:r>
              <a:rPr sz="1800" spc="20" dirty="0"/>
              <a:t>cause	</a:t>
            </a:r>
            <a:r>
              <a:rPr sz="1800" spc="40" dirty="0"/>
              <a:t>by	</a:t>
            </a:r>
            <a:r>
              <a:rPr sz="1800" spc="20" dirty="0"/>
              <a:t>Fire,</a:t>
            </a:r>
          </a:p>
          <a:p>
            <a:pPr marL="58419" algn="ctr">
              <a:lnSpc>
                <a:spcPts val="1900"/>
              </a:lnSpc>
            </a:pPr>
            <a:r>
              <a:rPr sz="1800" spc="-13" dirty="0"/>
              <a:t>Lighting,</a:t>
            </a:r>
            <a:r>
              <a:rPr sz="1800" spc="20" dirty="0"/>
              <a:t> </a:t>
            </a:r>
            <a:r>
              <a:rPr sz="1800" spc="-13" dirty="0"/>
              <a:t>Explosion,</a:t>
            </a:r>
            <a:r>
              <a:rPr sz="1800" spc="40" dirty="0"/>
              <a:t> </a:t>
            </a:r>
            <a:r>
              <a:rPr sz="1800" spc="-13" dirty="0"/>
              <a:t>Aircraft</a:t>
            </a:r>
            <a:r>
              <a:rPr sz="1800" spc="-20" dirty="0"/>
              <a:t> Impact</a:t>
            </a:r>
            <a:r>
              <a:rPr sz="1800" spc="67" dirty="0"/>
              <a:t> </a:t>
            </a:r>
            <a:r>
              <a:rPr sz="1800" spc="-13" dirty="0"/>
              <a:t>and</a:t>
            </a:r>
            <a:r>
              <a:rPr sz="1800" spc="47" dirty="0"/>
              <a:t> </a:t>
            </a:r>
            <a:r>
              <a:rPr sz="1800" spc="-7" dirty="0"/>
              <a:t>Smoke</a:t>
            </a:r>
            <a:endParaRPr sz="1800" dirty="0"/>
          </a:p>
          <a:p>
            <a:pPr marL="260767" marR="11006" indent="-260767">
              <a:lnSpc>
                <a:spcPts val="1820"/>
              </a:lnSpc>
              <a:spcBef>
                <a:spcPts val="267"/>
              </a:spcBef>
              <a:buFont typeface="Arial MT"/>
              <a:buChar char="•"/>
              <a:tabLst>
                <a:tab pos="260767" algn="l"/>
              </a:tabLst>
            </a:pPr>
            <a:r>
              <a:rPr sz="1800" spc="40" dirty="0"/>
              <a:t>TSFWD</a:t>
            </a:r>
            <a:r>
              <a:rPr sz="1800" spc="339" dirty="0"/>
              <a:t> </a:t>
            </a:r>
            <a:r>
              <a:rPr sz="1800" spc="20" dirty="0"/>
              <a:t>:</a:t>
            </a:r>
            <a:r>
              <a:rPr sz="1800" spc="373" dirty="0"/>
              <a:t> </a:t>
            </a:r>
            <a:r>
              <a:rPr sz="1800" spc="33" dirty="0"/>
              <a:t>Damaged</a:t>
            </a:r>
            <a:r>
              <a:rPr sz="1800" spc="400" dirty="0"/>
              <a:t> </a:t>
            </a:r>
            <a:r>
              <a:rPr sz="1800" spc="20" dirty="0"/>
              <a:t>or</a:t>
            </a:r>
            <a:r>
              <a:rPr sz="1800" spc="360" dirty="0"/>
              <a:t> </a:t>
            </a:r>
            <a:r>
              <a:rPr sz="1800" spc="20" dirty="0"/>
              <a:t>Loss</a:t>
            </a:r>
            <a:r>
              <a:rPr sz="1800" spc="400" dirty="0"/>
              <a:t> </a:t>
            </a:r>
            <a:r>
              <a:rPr sz="1800" spc="20" dirty="0"/>
              <a:t>cause</a:t>
            </a:r>
            <a:r>
              <a:rPr sz="1800" spc="393" dirty="0"/>
              <a:t> </a:t>
            </a:r>
            <a:r>
              <a:rPr sz="1800" spc="40" dirty="0"/>
              <a:t>by</a:t>
            </a:r>
            <a:r>
              <a:rPr sz="1800" spc="339" dirty="0"/>
              <a:t> </a:t>
            </a:r>
            <a:r>
              <a:rPr sz="1800" spc="-13" dirty="0"/>
              <a:t>Typhoon,</a:t>
            </a:r>
          </a:p>
          <a:p>
            <a:pPr marR="1358019" algn="ctr">
              <a:lnSpc>
                <a:spcPts val="1900"/>
              </a:lnSpc>
            </a:pPr>
            <a:r>
              <a:rPr sz="1800" spc="-13" dirty="0"/>
              <a:t>Storm, </a:t>
            </a:r>
            <a:r>
              <a:rPr sz="1800" spc="-7" dirty="0"/>
              <a:t>Flood,</a:t>
            </a:r>
            <a:r>
              <a:rPr sz="1800" spc="-13" dirty="0"/>
              <a:t> and</a:t>
            </a:r>
            <a:r>
              <a:rPr sz="1800" spc="-33" dirty="0"/>
              <a:t> </a:t>
            </a:r>
            <a:r>
              <a:rPr sz="1800" spc="-7" dirty="0"/>
              <a:t>Water</a:t>
            </a:r>
            <a:r>
              <a:rPr sz="1800" spc="-100" dirty="0"/>
              <a:t> </a:t>
            </a:r>
            <a:r>
              <a:rPr sz="1800" spc="-13" dirty="0"/>
              <a:t>Damage</a:t>
            </a:r>
            <a:endParaRPr sz="1800" dirty="0"/>
          </a:p>
          <a:p>
            <a:pPr marL="260767" marR="207428" indent="-226054">
              <a:lnSpc>
                <a:spcPct val="102000"/>
              </a:lnSpc>
              <a:spcBef>
                <a:spcPts val="272"/>
              </a:spcBef>
              <a:buFont typeface="Arial MT"/>
              <a:buChar char="•"/>
              <a:tabLst>
                <a:tab pos="260767" algn="l"/>
              </a:tabLst>
            </a:pPr>
            <a:r>
              <a:rPr sz="1800" spc="33" dirty="0"/>
              <a:t>RSMDCC</a:t>
            </a:r>
            <a:r>
              <a:rPr sz="1800" spc="167" dirty="0"/>
              <a:t> </a:t>
            </a:r>
            <a:r>
              <a:rPr sz="1800" spc="20" dirty="0"/>
              <a:t>:</a:t>
            </a:r>
            <a:r>
              <a:rPr sz="1800" spc="133" dirty="0"/>
              <a:t> </a:t>
            </a:r>
            <a:r>
              <a:rPr sz="1800" spc="33" dirty="0"/>
              <a:t>Damaged</a:t>
            </a:r>
            <a:r>
              <a:rPr sz="1800" spc="200" dirty="0"/>
              <a:t> </a:t>
            </a:r>
            <a:r>
              <a:rPr sz="1800" spc="20" dirty="0"/>
              <a:t>or</a:t>
            </a:r>
            <a:r>
              <a:rPr sz="1800" spc="120" dirty="0"/>
              <a:t> </a:t>
            </a:r>
            <a:r>
              <a:rPr sz="1800" spc="20" dirty="0"/>
              <a:t>Loss</a:t>
            </a:r>
            <a:r>
              <a:rPr sz="1800" spc="160" dirty="0"/>
              <a:t> </a:t>
            </a:r>
            <a:r>
              <a:rPr sz="1800" spc="20" dirty="0"/>
              <a:t>cause</a:t>
            </a:r>
            <a:r>
              <a:rPr sz="1800" spc="193" dirty="0"/>
              <a:t> </a:t>
            </a:r>
            <a:r>
              <a:rPr sz="1800" spc="40" dirty="0"/>
              <a:t>by</a:t>
            </a:r>
            <a:r>
              <a:rPr sz="1800" spc="107" dirty="0"/>
              <a:t> </a:t>
            </a:r>
            <a:r>
              <a:rPr sz="1800" spc="20" dirty="0"/>
              <a:t>Riot, </a:t>
            </a:r>
            <a:r>
              <a:rPr sz="1800" spc="27" dirty="0"/>
              <a:t> Strike,</a:t>
            </a:r>
            <a:r>
              <a:rPr sz="1800" spc="-27" dirty="0"/>
              <a:t> </a:t>
            </a:r>
            <a:r>
              <a:rPr sz="1800" spc="20" dirty="0"/>
              <a:t>Malicious</a:t>
            </a:r>
            <a:r>
              <a:rPr sz="1800" spc="40" dirty="0"/>
              <a:t> </a:t>
            </a:r>
            <a:r>
              <a:rPr sz="1800" spc="33" dirty="0"/>
              <a:t>Damage, and</a:t>
            </a:r>
            <a:r>
              <a:rPr sz="1800" spc="47" dirty="0"/>
              <a:t> </a:t>
            </a:r>
            <a:r>
              <a:rPr sz="1800" spc="20" dirty="0"/>
              <a:t>Civil</a:t>
            </a:r>
            <a:r>
              <a:rPr sz="1800" spc="-27" dirty="0"/>
              <a:t> </a:t>
            </a:r>
            <a:r>
              <a:rPr sz="1800" spc="20" dirty="0"/>
              <a:t>Commotion</a:t>
            </a:r>
          </a:p>
          <a:p>
            <a:pPr marL="260767" indent="-226054">
              <a:lnSpc>
                <a:spcPct val="100000"/>
              </a:lnSpc>
              <a:spcBef>
                <a:spcPts val="60"/>
              </a:spcBef>
              <a:buFont typeface="Arial MT"/>
              <a:buChar char="•"/>
              <a:tabLst>
                <a:tab pos="260767" algn="l"/>
              </a:tabLst>
            </a:pPr>
            <a:r>
              <a:rPr sz="1800" spc="-7" dirty="0"/>
              <a:t>EQVET</a:t>
            </a:r>
            <a:r>
              <a:rPr sz="1800" spc="20" dirty="0"/>
              <a:t> </a:t>
            </a:r>
            <a:r>
              <a:rPr sz="1800" spc="-7" dirty="0"/>
              <a:t>:</a:t>
            </a:r>
            <a:r>
              <a:rPr sz="1800" spc="53" dirty="0"/>
              <a:t> </a:t>
            </a:r>
            <a:r>
              <a:rPr sz="1800" spc="-7" dirty="0"/>
              <a:t>Damaged</a:t>
            </a:r>
            <a:r>
              <a:rPr sz="1800" spc="107" dirty="0"/>
              <a:t> </a:t>
            </a:r>
            <a:r>
              <a:rPr sz="1800" spc="-13" dirty="0"/>
              <a:t>or</a:t>
            </a:r>
            <a:r>
              <a:rPr sz="1800" spc="47" dirty="0"/>
              <a:t> </a:t>
            </a:r>
            <a:r>
              <a:rPr sz="1800" spc="-20" dirty="0"/>
              <a:t>Loss</a:t>
            </a:r>
            <a:r>
              <a:rPr sz="1800" spc="40" dirty="0"/>
              <a:t> </a:t>
            </a:r>
            <a:r>
              <a:rPr sz="1800" spc="-13" dirty="0"/>
              <a:t>cause</a:t>
            </a:r>
            <a:r>
              <a:rPr sz="1800" spc="73" dirty="0"/>
              <a:t> </a:t>
            </a:r>
            <a:r>
              <a:rPr sz="1800" spc="-7" dirty="0"/>
              <a:t>by</a:t>
            </a:r>
            <a:r>
              <a:rPr sz="1800" spc="20" dirty="0"/>
              <a:t> </a:t>
            </a:r>
            <a:r>
              <a:rPr sz="1800" spc="-7" dirty="0"/>
              <a:t>Earthquake,</a:t>
            </a:r>
            <a:endParaRPr sz="1800" dirty="0"/>
          </a:p>
          <a:p>
            <a:pPr marL="260767">
              <a:lnSpc>
                <a:spcPct val="100000"/>
              </a:lnSpc>
              <a:spcBef>
                <a:spcPts val="20"/>
              </a:spcBef>
            </a:pPr>
            <a:r>
              <a:rPr sz="1800" spc="27" dirty="0"/>
              <a:t>Volcanic</a:t>
            </a:r>
            <a:r>
              <a:rPr sz="1800" spc="-40" dirty="0"/>
              <a:t> </a:t>
            </a:r>
            <a:r>
              <a:rPr sz="1800" spc="27" dirty="0"/>
              <a:t>Eruption</a:t>
            </a:r>
            <a:r>
              <a:rPr sz="1800" spc="-33" dirty="0"/>
              <a:t> </a:t>
            </a:r>
            <a:r>
              <a:rPr sz="1800" spc="33" dirty="0"/>
              <a:t>and</a:t>
            </a:r>
            <a:r>
              <a:rPr sz="1800" spc="40" dirty="0"/>
              <a:t> </a:t>
            </a:r>
            <a:r>
              <a:rPr sz="1800" spc="-20" dirty="0"/>
              <a:t>Tsunami</a:t>
            </a:r>
          </a:p>
          <a:p>
            <a:pPr marL="260767" indent="-226054">
              <a:lnSpc>
                <a:spcPts val="1907"/>
              </a:lnSpc>
              <a:spcBef>
                <a:spcPts val="253"/>
              </a:spcBef>
              <a:buFont typeface="Arial MT"/>
              <a:buChar char="•"/>
              <a:tabLst>
                <a:tab pos="260767" algn="l"/>
              </a:tabLst>
            </a:pPr>
            <a:r>
              <a:rPr sz="1800" spc="-13" dirty="0"/>
              <a:t>Others</a:t>
            </a:r>
            <a:r>
              <a:rPr sz="1800" spc="47" dirty="0"/>
              <a:t> </a:t>
            </a:r>
            <a:r>
              <a:rPr sz="1800" spc="-7" dirty="0"/>
              <a:t>:</a:t>
            </a:r>
            <a:r>
              <a:rPr sz="1800" spc="60" dirty="0"/>
              <a:t> </a:t>
            </a:r>
            <a:r>
              <a:rPr sz="1800" spc="-13" dirty="0"/>
              <a:t>Protects</a:t>
            </a:r>
            <a:r>
              <a:rPr sz="1800" spc="87" dirty="0"/>
              <a:t> </a:t>
            </a:r>
            <a:r>
              <a:rPr sz="1800" spc="-13" dirty="0"/>
              <a:t>against</a:t>
            </a:r>
            <a:r>
              <a:rPr sz="1800" spc="73" dirty="0"/>
              <a:t> </a:t>
            </a:r>
            <a:r>
              <a:rPr sz="1800" spc="-7" dirty="0"/>
              <a:t>damaged</a:t>
            </a:r>
            <a:r>
              <a:rPr sz="1800" spc="47" dirty="0"/>
              <a:t> </a:t>
            </a:r>
            <a:r>
              <a:rPr sz="1800" spc="-13" dirty="0"/>
              <a:t>or</a:t>
            </a:r>
            <a:r>
              <a:rPr sz="1800" spc="53" dirty="0"/>
              <a:t> </a:t>
            </a:r>
            <a:r>
              <a:rPr sz="1800" spc="-20" dirty="0"/>
              <a:t>loss</a:t>
            </a:r>
            <a:r>
              <a:rPr sz="1800" spc="107" dirty="0"/>
              <a:t> </a:t>
            </a:r>
            <a:r>
              <a:rPr sz="1800" spc="-13" dirty="0"/>
              <a:t>cause</a:t>
            </a:r>
            <a:endParaRPr sz="1800" dirty="0"/>
          </a:p>
          <a:p>
            <a:pPr marL="260767">
              <a:lnSpc>
                <a:spcPts val="1827"/>
              </a:lnSpc>
              <a:tabLst>
                <a:tab pos="265113" algn="l"/>
                <a:tab pos="1406525" algn="l"/>
                <a:tab pos="2047875" algn="l"/>
                <a:tab pos="3078163" algn="l"/>
                <a:tab pos="4065588" algn="l"/>
                <a:tab pos="5138738" algn="l"/>
              </a:tabLst>
            </a:pPr>
            <a:r>
              <a:rPr lang="en-ID" sz="1800" spc="47" dirty="0"/>
              <a:t>B</a:t>
            </a:r>
            <a:r>
              <a:rPr sz="1800" spc="27" dirty="0"/>
              <a:t>y</a:t>
            </a:r>
            <a:r>
              <a:rPr lang="en-US" sz="1800" spc="27" dirty="0"/>
              <a:t> </a:t>
            </a:r>
            <a:r>
              <a:rPr sz="1800" spc="13" dirty="0"/>
              <a:t>ot</a:t>
            </a:r>
            <a:r>
              <a:rPr sz="1800" spc="27" dirty="0"/>
              <a:t>h</a:t>
            </a:r>
            <a:r>
              <a:rPr sz="1800" spc="40" dirty="0"/>
              <a:t>e</a:t>
            </a:r>
            <a:r>
              <a:rPr sz="1800" spc="20" dirty="0"/>
              <a:t>r</a:t>
            </a:r>
            <a:r>
              <a:rPr lang="en-US" sz="1800" spc="20" dirty="0"/>
              <a:t> </a:t>
            </a:r>
            <a:r>
              <a:rPr sz="1800" spc="13" dirty="0"/>
              <a:t>t</a:t>
            </a:r>
            <a:r>
              <a:rPr sz="1800" spc="27" dirty="0"/>
              <a:t>h</a:t>
            </a:r>
            <a:r>
              <a:rPr sz="1800" spc="33" dirty="0"/>
              <a:t>a</a:t>
            </a:r>
            <a:r>
              <a:rPr sz="1800" spc="27" dirty="0"/>
              <a:t>n</a:t>
            </a:r>
            <a:r>
              <a:rPr lang="en-US" sz="1800" spc="27" dirty="0"/>
              <a:t> </a:t>
            </a:r>
            <a:r>
              <a:rPr sz="1800" spc="27" dirty="0"/>
              <a:t>F</a:t>
            </a:r>
            <a:r>
              <a:rPr sz="1800" spc="7" dirty="0"/>
              <a:t>L</a:t>
            </a:r>
            <a:r>
              <a:rPr sz="1800" spc="27" dirty="0"/>
              <a:t>E</a:t>
            </a:r>
            <a:r>
              <a:rPr sz="1800" spc="47" dirty="0"/>
              <a:t>X</a:t>
            </a:r>
            <a:r>
              <a:rPr sz="1800" spc="53" dirty="0"/>
              <a:t>AS</a:t>
            </a:r>
            <a:r>
              <a:rPr sz="1800" spc="13" dirty="0"/>
              <a:t>,</a:t>
            </a:r>
            <a:r>
              <a:rPr lang="en-US" sz="1800" spc="13" dirty="0"/>
              <a:t> </a:t>
            </a:r>
            <a:r>
              <a:rPr sz="1800" spc="7" dirty="0"/>
              <a:t>T</a:t>
            </a:r>
            <a:r>
              <a:rPr sz="1800" spc="53" dirty="0"/>
              <a:t>S</a:t>
            </a:r>
            <a:r>
              <a:rPr sz="1800" spc="27" dirty="0"/>
              <a:t>F</a:t>
            </a:r>
            <a:r>
              <a:rPr sz="1800" spc="67" dirty="0"/>
              <a:t>W</a:t>
            </a:r>
            <a:r>
              <a:rPr sz="1800" spc="-40" dirty="0"/>
              <a:t>D</a:t>
            </a:r>
            <a:r>
              <a:rPr sz="1800" spc="13" dirty="0"/>
              <a:t>,</a:t>
            </a:r>
            <a:r>
              <a:rPr lang="en-US" sz="1800" spc="13" dirty="0"/>
              <a:t> </a:t>
            </a:r>
            <a:r>
              <a:rPr sz="1800" spc="33" dirty="0"/>
              <a:t>R</a:t>
            </a:r>
            <a:r>
              <a:rPr sz="1800" spc="53" dirty="0"/>
              <a:t>S</a:t>
            </a:r>
            <a:r>
              <a:rPr sz="1800" spc="47" dirty="0"/>
              <a:t>M</a:t>
            </a:r>
            <a:r>
              <a:rPr sz="1800" spc="13" dirty="0"/>
              <a:t>D</a:t>
            </a:r>
            <a:r>
              <a:rPr sz="1800" spc="27" dirty="0"/>
              <a:t>C</a:t>
            </a:r>
            <a:r>
              <a:rPr sz="1800" spc="33" dirty="0"/>
              <a:t>C</a:t>
            </a:r>
            <a:r>
              <a:rPr lang="en-US" sz="1800" spc="33" dirty="0"/>
              <a:t>   &amp; </a:t>
            </a:r>
            <a:r>
              <a:rPr lang="en-US" sz="1400" spc="-7" dirty="0">
                <a:latin typeface="Verdana"/>
                <a:cs typeface="Verdana"/>
              </a:rPr>
              <a:t>EQVET (</a:t>
            </a:r>
            <a:r>
              <a:rPr lang="en-US" sz="1400" spc="-7" dirty="0" err="1">
                <a:latin typeface="Verdana"/>
                <a:cs typeface="Verdana"/>
              </a:rPr>
              <a:t>e.g.Theft</a:t>
            </a:r>
            <a:r>
              <a:rPr lang="en-US" sz="1400" spc="-7" dirty="0">
                <a:latin typeface="Verdana"/>
                <a:cs typeface="Verdana"/>
              </a:rPr>
              <a:t> and Burglary) </a:t>
            </a:r>
            <a:r>
              <a:rPr dirty="0"/>
              <a:t>	</a:t>
            </a:r>
            <a:endParaRPr spc="33" dirty="0"/>
          </a:p>
        </p:txBody>
      </p:sp>
      <p:sp>
        <p:nvSpPr>
          <p:cNvPr id="3" name="object 3"/>
          <p:cNvSpPr txBox="1"/>
          <p:nvPr/>
        </p:nvSpPr>
        <p:spPr>
          <a:xfrm>
            <a:off x="6691748" y="3429000"/>
            <a:ext cx="3533987" cy="1429260"/>
          </a:xfrm>
          <a:prstGeom prst="rect">
            <a:avLst/>
          </a:prstGeom>
        </p:spPr>
        <p:txBody>
          <a:bodyPr vert="horz" wrap="square" lIns="0" tIns="61807" rIns="0" bIns="0" rtlCol="0">
            <a:spAutoFit/>
          </a:bodyPr>
          <a:lstStyle/>
          <a:p>
            <a:pPr marL="242141" indent="-226054">
              <a:spcBef>
                <a:spcPts val="487"/>
              </a:spcBef>
              <a:buFont typeface="Arial MT"/>
              <a:buChar char="•"/>
              <a:tabLst>
                <a:tab pos="242987" algn="l"/>
              </a:tabLst>
            </a:pPr>
            <a:r>
              <a:rPr sz="1533" spc="27" dirty="0">
                <a:solidFill>
                  <a:srgbClr val="4D4D4D"/>
                </a:solidFill>
                <a:latin typeface="Verdana"/>
                <a:cs typeface="Verdana"/>
              </a:rPr>
              <a:t>Property</a:t>
            </a:r>
            <a:endParaRPr sz="1533" dirty="0">
              <a:latin typeface="Verdana"/>
              <a:cs typeface="Verdana"/>
            </a:endParaRPr>
          </a:p>
          <a:p>
            <a:pPr marL="242141" indent="-226054">
              <a:spcBef>
                <a:spcPts val="300"/>
              </a:spcBef>
              <a:buFont typeface="Arial MT"/>
              <a:buChar char="•"/>
              <a:tabLst>
                <a:tab pos="242987" algn="l"/>
              </a:tabLst>
            </a:pPr>
            <a:r>
              <a:rPr sz="1600" spc="-13" dirty="0">
                <a:solidFill>
                  <a:srgbClr val="4D4D4D"/>
                </a:solidFill>
                <a:latin typeface="Verdana"/>
                <a:cs typeface="Verdana"/>
              </a:rPr>
              <a:t>Content</a:t>
            </a:r>
            <a:r>
              <a:rPr sz="1600" spc="-107" dirty="0">
                <a:solidFill>
                  <a:srgbClr val="4D4D4D"/>
                </a:solidFill>
                <a:latin typeface="Verdana"/>
                <a:cs typeface="Verdana"/>
              </a:rPr>
              <a:t> </a:t>
            </a:r>
            <a:r>
              <a:rPr sz="1600" spc="-7" dirty="0">
                <a:solidFill>
                  <a:srgbClr val="4D4D4D"/>
                </a:solidFill>
                <a:latin typeface="Verdana"/>
                <a:cs typeface="Verdana"/>
              </a:rPr>
              <a:t>/</a:t>
            </a:r>
            <a:r>
              <a:rPr sz="1600" spc="-60" dirty="0">
                <a:solidFill>
                  <a:srgbClr val="4D4D4D"/>
                </a:solidFill>
                <a:latin typeface="Verdana"/>
                <a:cs typeface="Verdana"/>
              </a:rPr>
              <a:t> </a:t>
            </a:r>
            <a:r>
              <a:rPr sz="1600" spc="-7" dirty="0">
                <a:solidFill>
                  <a:srgbClr val="4D4D4D"/>
                </a:solidFill>
                <a:latin typeface="Verdana"/>
                <a:cs typeface="Verdana"/>
              </a:rPr>
              <a:t>equipment</a:t>
            </a:r>
            <a:endParaRPr sz="1600" dirty="0">
              <a:latin typeface="Verdana"/>
              <a:cs typeface="Verdana"/>
            </a:endParaRPr>
          </a:p>
          <a:p>
            <a:pPr marL="242141" indent="-226054">
              <a:spcBef>
                <a:spcPts val="312"/>
              </a:spcBef>
              <a:buFont typeface="Arial MT"/>
              <a:buChar char="•"/>
              <a:tabLst>
                <a:tab pos="242987" algn="l"/>
              </a:tabLst>
            </a:pPr>
            <a:r>
              <a:rPr sz="1533" spc="20" dirty="0">
                <a:solidFill>
                  <a:srgbClr val="4D4D4D"/>
                </a:solidFill>
                <a:latin typeface="Verdana"/>
                <a:cs typeface="Verdana"/>
              </a:rPr>
              <a:t>Stock</a:t>
            </a:r>
            <a:endParaRPr sz="1533" dirty="0">
              <a:latin typeface="Verdana"/>
              <a:cs typeface="Verdana"/>
            </a:endParaRPr>
          </a:p>
          <a:p>
            <a:pPr marL="242141" indent="-226054">
              <a:spcBef>
                <a:spcPts val="367"/>
              </a:spcBef>
              <a:buFont typeface="Arial MT"/>
              <a:buChar char="•"/>
              <a:tabLst>
                <a:tab pos="242987" algn="l"/>
              </a:tabLst>
            </a:pPr>
            <a:r>
              <a:rPr sz="1533" spc="27" dirty="0">
                <a:solidFill>
                  <a:srgbClr val="4D4D4D"/>
                </a:solidFill>
                <a:latin typeface="Verdana"/>
                <a:cs typeface="Verdana"/>
              </a:rPr>
              <a:t>Machinery</a:t>
            </a:r>
            <a:endParaRPr sz="1533" dirty="0">
              <a:latin typeface="Verdana"/>
              <a:cs typeface="Verdana"/>
            </a:endParaRPr>
          </a:p>
          <a:p>
            <a:pPr marL="242141" indent="-226054">
              <a:spcBef>
                <a:spcPts val="253"/>
              </a:spcBef>
              <a:buFont typeface="Arial MT"/>
              <a:buChar char="•"/>
              <a:tabLst>
                <a:tab pos="242987" algn="l"/>
              </a:tabLst>
            </a:pPr>
            <a:r>
              <a:rPr sz="1600" spc="-13" dirty="0">
                <a:solidFill>
                  <a:srgbClr val="4D4D4D"/>
                </a:solidFill>
                <a:latin typeface="Verdana"/>
                <a:cs typeface="Verdana"/>
              </a:rPr>
              <a:t>Pu</a:t>
            </a:r>
            <a:r>
              <a:rPr sz="1600" dirty="0">
                <a:solidFill>
                  <a:srgbClr val="4D4D4D"/>
                </a:solidFill>
                <a:latin typeface="Verdana"/>
                <a:cs typeface="Verdana"/>
              </a:rPr>
              <a:t>b</a:t>
            </a:r>
            <a:r>
              <a:rPr sz="1600" spc="-13" dirty="0">
                <a:solidFill>
                  <a:srgbClr val="4D4D4D"/>
                </a:solidFill>
                <a:latin typeface="Verdana"/>
                <a:cs typeface="Verdana"/>
              </a:rPr>
              <a:t>li</a:t>
            </a:r>
            <a:r>
              <a:rPr sz="1600" spc="-7" dirty="0">
                <a:solidFill>
                  <a:srgbClr val="4D4D4D"/>
                </a:solidFill>
                <a:latin typeface="Verdana"/>
                <a:cs typeface="Verdana"/>
              </a:rPr>
              <a:t>c</a:t>
            </a:r>
            <a:r>
              <a:rPr sz="1600" spc="-40" dirty="0">
                <a:solidFill>
                  <a:srgbClr val="4D4D4D"/>
                </a:solidFill>
                <a:latin typeface="Verdana"/>
                <a:cs typeface="Verdana"/>
              </a:rPr>
              <a:t> </a:t>
            </a:r>
            <a:r>
              <a:rPr sz="1600" spc="-33" dirty="0">
                <a:solidFill>
                  <a:srgbClr val="4D4D4D"/>
                </a:solidFill>
                <a:latin typeface="Verdana"/>
                <a:cs typeface="Verdana"/>
              </a:rPr>
              <a:t>L</a:t>
            </a:r>
            <a:r>
              <a:rPr sz="1600" spc="-13" dirty="0">
                <a:solidFill>
                  <a:srgbClr val="4D4D4D"/>
                </a:solidFill>
                <a:latin typeface="Verdana"/>
                <a:cs typeface="Verdana"/>
              </a:rPr>
              <a:t>ia</a:t>
            </a:r>
            <a:r>
              <a:rPr sz="1600" dirty="0">
                <a:solidFill>
                  <a:srgbClr val="4D4D4D"/>
                </a:solidFill>
                <a:latin typeface="Verdana"/>
                <a:cs typeface="Verdana"/>
              </a:rPr>
              <a:t>b</a:t>
            </a:r>
            <a:r>
              <a:rPr sz="1600" spc="-13" dirty="0">
                <a:solidFill>
                  <a:srgbClr val="4D4D4D"/>
                </a:solidFill>
                <a:latin typeface="Verdana"/>
                <a:cs typeface="Verdana"/>
              </a:rPr>
              <a:t>ility</a:t>
            </a:r>
            <a:r>
              <a:rPr sz="1600" spc="-147" dirty="0">
                <a:solidFill>
                  <a:srgbClr val="4D4D4D"/>
                </a:solidFill>
                <a:latin typeface="Verdana"/>
                <a:cs typeface="Verdana"/>
              </a:rPr>
              <a:t> </a:t>
            </a:r>
            <a:r>
              <a:rPr sz="1600" spc="-20" dirty="0">
                <a:solidFill>
                  <a:srgbClr val="4D4D4D"/>
                </a:solidFill>
                <a:latin typeface="Verdana"/>
                <a:cs typeface="Verdana"/>
              </a:rPr>
              <a:t>(E</a:t>
            </a:r>
            <a:r>
              <a:rPr sz="1600" spc="7" dirty="0">
                <a:solidFill>
                  <a:srgbClr val="4D4D4D"/>
                </a:solidFill>
                <a:latin typeface="Verdana"/>
                <a:cs typeface="Verdana"/>
              </a:rPr>
              <a:t>x</a:t>
            </a:r>
            <a:r>
              <a:rPr sz="1600" spc="-13" dirty="0">
                <a:solidFill>
                  <a:srgbClr val="4D4D4D"/>
                </a:solidFill>
                <a:latin typeface="Verdana"/>
                <a:cs typeface="Verdana"/>
              </a:rPr>
              <a:t>t</a:t>
            </a:r>
            <a:r>
              <a:rPr sz="1600" spc="-7" dirty="0">
                <a:solidFill>
                  <a:srgbClr val="4D4D4D"/>
                </a:solidFill>
                <a:latin typeface="Verdana"/>
                <a:cs typeface="Verdana"/>
              </a:rPr>
              <a:t>e</a:t>
            </a:r>
            <a:r>
              <a:rPr sz="1600" spc="-13" dirty="0">
                <a:solidFill>
                  <a:srgbClr val="4D4D4D"/>
                </a:solidFill>
                <a:latin typeface="Verdana"/>
                <a:cs typeface="Verdana"/>
              </a:rPr>
              <a:t>n</a:t>
            </a:r>
            <a:r>
              <a:rPr sz="1600" spc="7" dirty="0">
                <a:solidFill>
                  <a:srgbClr val="4D4D4D"/>
                </a:solidFill>
                <a:latin typeface="Verdana"/>
                <a:cs typeface="Verdana"/>
              </a:rPr>
              <a:t>d</a:t>
            </a:r>
            <a:r>
              <a:rPr sz="1600" spc="-7" dirty="0">
                <a:solidFill>
                  <a:srgbClr val="4D4D4D"/>
                </a:solidFill>
                <a:latin typeface="Verdana"/>
                <a:cs typeface="Verdana"/>
              </a:rPr>
              <a:t>e</a:t>
            </a:r>
            <a:r>
              <a:rPr sz="1600" spc="-13" dirty="0">
                <a:solidFill>
                  <a:srgbClr val="4D4D4D"/>
                </a:solidFill>
                <a:latin typeface="Verdana"/>
                <a:cs typeface="Verdana"/>
              </a:rPr>
              <a:t>d</a:t>
            </a:r>
            <a:r>
              <a:rPr sz="1600" spc="-107" dirty="0">
                <a:solidFill>
                  <a:srgbClr val="4D4D4D"/>
                </a:solidFill>
                <a:latin typeface="Verdana"/>
                <a:cs typeface="Verdana"/>
              </a:rPr>
              <a:t> </a:t>
            </a:r>
            <a:r>
              <a:rPr sz="1600" spc="-20" dirty="0">
                <a:solidFill>
                  <a:srgbClr val="4D4D4D"/>
                </a:solidFill>
                <a:latin typeface="Verdana"/>
                <a:cs typeface="Verdana"/>
              </a:rPr>
              <a:t>C</a:t>
            </a:r>
            <a:r>
              <a:rPr sz="1600" spc="-27" dirty="0">
                <a:solidFill>
                  <a:srgbClr val="4D4D4D"/>
                </a:solidFill>
                <a:latin typeface="Verdana"/>
                <a:cs typeface="Verdana"/>
              </a:rPr>
              <a:t>o</a:t>
            </a:r>
            <a:r>
              <a:rPr sz="1600" dirty="0">
                <a:solidFill>
                  <a:srgbClr val="4D4D4D"/>
                </a:solidFill>
                <a:latin typeface="Verdana"/>
                <a:cs typeface="Verdana"/>
              </a:rPr>
              <a:t>v</a:t>
            </a:r>
            <a:r>
              <a:rPr sz="1600" spc="-7" dirty="0">
                <a:solidFill>
                  <a:srgbClr val="4D4D4D"/>
                </a:solidFill>
                <a:latin typeface="Verdana"/>
                <a:cs typeface="Verdana"/>
              </a:rPr>
              <a:t>e</a:t>
            </a:r>
            <a:r>
              <a:rPr sz="1600" spc="-13" dirty="0">
                <a:solidFill>
                  <a:srgbClr val="4D4D4D"/>
                </a:solidFill>
                <a:latin typeface="Verdana"/>
                <a:cs typeface="Verdana"/>
              </a:rPr>
              <a:t>r</a:t>
            </a:r>
            <a:r>
              <a:rPr sz="1600" spc="-7" dirty="0">
                <a:solidFill>
                  <a:srgbClr val="4D4D4D"/>
                </a:solidFill>
                <a:latin typeface="Verdana"/>
                <a:cs typeface="Verdana"/>
              </a:rPr>
              <a:t>)</a:t>
            </a:r>
            <a:endParaRPr sz="1600" dirty="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54832" y="1327354"/>
            <a:ext cx="11270136" cy="1890326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6933" algn="just">
              <a:lnSpc>
                <a:spcPts val="1820"/>
              </a:lnSpc>
              <a:spcBef>
                <a:spcPts val="180"/>
              </a:spcBef>
            </a:pPr>
            <a:r>
              <a:rPr sz="1533" spc="27" dirty="0">
                <a:solidFill>
                  <a:srgbClr val="4D4D4D"/>
                </a:solidFill>
                <a:latin typeface="Verdana"/>
                <a:cs typeface="Verdana"/>
              </a:rPr>
              <a:t>Property</a:t>
            </a:r>
            <a:r>
              <a:rPr sz="1533" spc="267" dirty="0">
                <a:solidFill>
                  <a:srgbClr val="4D4D4D"/>
                </a:solidFill>
                <a:latin typeface="Verdana"/>
                <a:cs typeface="Verdana"/>
              </a:rPr>
              <a:t> </a:t>
            </a:r>
            <a:r>
              <a:rPr sz="1533" spc="13" dirty="0">
                <a:solidFill>
                  <a:srgbClr val="4D4D4D"/>
                </a:solidFill>
                <a:latin typeface="Verdana"/>
                <a:cs typeface="Verdana"/>
              </a:rPr>
              <a:t>Insurance</a:t>
            </a:r>
            <a:r>
              <a:rPr sz="1533" spc="320" dirty="0">
                <a:solidFill>
                  <a:srgbClr val="4D4D4D"/>
                </a:solidFill>
                <a:latin typeface="Verdana"/>
                <a:cs typeface="Verdana"/>
              </a:rPr>
              <a:t> </a:t>
            </a:r>
            <a:r>
              <a:rPr sz="1533" spc="13" dirty="0">
                <a:solidFill>
                  <a:srgbClr val="4D4D4D"/>
                </a:solidFill>
                <a:latin typeface="Verdana"/>
                <a:cs typeface="Verdana"/>
              </a:rPr>
              <a:t>is</a:t>
            </a:r>
            <a:r>
              <a:rPr sz="1533" spc="227" dirty="0">
                <a:solidFill>
                  <a:srgbClr val="4D4D4D"/>
                </a:solidFill>
                <a:latin typeface="Verdana"/>
                <a:cs typeface="Verdana"/>
              </a:rPr>
              <a:t> </a:t>
            </a:r>
            <a:r>
              <a:rPr sz="1533" spc="20" dirty="0">
                <a:solidFill>
                  <a:srgbClr val="4D4D4D"/>
                </a:solidFill>
                <a:latin typeface="Verdana"/>
                <a:cs typeface="Verdana"/>
              </a:rPr>
              <a:t>the</a:t>
            </a:r>
            <a:r>
              <a:rPr sz="1533" spc="267" dirty="0">
                <a:solidFill>
                  <a:srgbClr val="4D4D4D"/>
                </a:solidFill>
                <a:latin typeface="Verdana"/>
                <a:cs typeface="Verdana"/>
              </a:rPr>
              <a:t> </a:t>
            </a:r>
            <a:r>
              <a:rPr sz="1533" spc="13" dirty="0">
                <a:solidFill>
                  <a:srgbClr val="4D4D4D"/>
                </a:solidFill>
                <a:latin typeface="Verdana"/>
                <a:cs typeface="Verdana"/>
              </a:rPr>
              <a:t>Insurance</a:t>
            </a:r>
            <a:r>
              <a:rPr sz="1533" spc="293" dirty="0">
                <a:solidFill>
                  <a:srgbClr val="4D4D4D"/>
                </a:solidFill>
                <a:latin typeface="Verdana"/>
                <a:cs typeface="Verdana"/>
              </a:rPr>
              <a:t> </a:t>
            </a:r>
            <a:r>
              <a:rPr sz="1533" spc="20" dirty="0">
                <a:solidFill>
                  <a:srgbClr val="4D4D4D"/>
                </a:solidFill>
                <a:latin typeface="Verdana"/>
                <a:cs typeface="Verdana"/>
              </a:rPr>
              <a:t>that</a:t>
            </a:r>
            <a:r>
              <a:rPr sz="1533" spc="247" dirty="0">
                <a:solidFill>
                  <a:srgbClr val="4D4D4D"/>
                </a:solidFill>
                <a:latin typeface="Verdana"/>
                <a:cs typeface="Verdana"/>
              </a:rPr>
              <a:t> </a:t>
            </a:r>
            <a:r>
              <a:rPr sz="1533" spc="13" dirty="0">
                <a:solidFill>
                  <a:srgbClr val="4D4D4D"/>
                </a:solidFill>
                <a:latin typeface="Verdana"/>
                <a:cs typeface="Verdana"/>
              </a:rPr>
              <a:t>protects</a:t>
            </a:r>
            <a:r>
              <a:rPr sz="1533" spc="287" dirty="0">
                <a:solidFill>
                  <a:srgbClr val="4D4D4D"/>
                </a:solidFill>
                <a:latin typeface="Verdana"/>
                <a:cs typeface="Verdana"/>
              </a:rPr>
              <a:t> </a:t>
            </a:r>
            <a:r>
              <a:rPr sz="1533" spc="20" dirty="0">
                <a:solidFill>
                  <a:srgbClr val="4D4D4D"/>
                </a:solidFill>
                <a:latin typeface="Verdana"/>
                <a:cs typeface="Verdana"/>
              </a:rPr>
              <a:t>the</a:t>
            </a:r>
            <a:r>
              <a:rPr sz="1533" spc="267" dirty="0">
                <a:solidFill>
                  <a:srgbClr val="4D4D4D"/>
                </a:solidFill>
                <a:latin typeface="Verdana"/>
                <a:cs typeface="Verdana"/>
              </a:rPr>
              <a:t> </a:t>
            </a:r>
            <a:r>
              <a:rPr sz="1533" spc="13" dirty="0">
                <a:solidFill>
                  <a:srgbClr val="4D4D4D"/>
                </a:solidFill>
                <a:latin typeface="Verdana"/>
                <a:cs typeface="Verdana"/>
              </a:rPr>
              <a:t>physical</a:t>
            </a:r>
            <a:r>
              <a:rPr sz="1533" spc="247" dirty="0">
                <a:solidFill>
                  <a:srgbClr val="4D4D4D"/>
                </a:solidFill>
                <a:latin typeface="Verdana"/>
                <a:cs typeface="Verdana"/>
              </a:rPr>
              <a:t> </a:t>
            </a:r>
            <a:r>
              <a:rPr sz="1533" spc="33" dirty="0">
                <a:solidFill>
                  <a:srgbClr val="4D4D4D"/>
                </a:solidFill>
                <a:latin typeface="Verdana"/>
                <a:cs typeface="Verdana"/>
              </a:rPr>
              <a:t>goods</a:t>
            </a:r>
            <a:r>
              <a:rPr sz="1533" spc="227" dirty="0">
                <a:solidFill>
                  <a:srgbClr val="4D4D4D"/>
                </a:solidFill>
                <a:latin typeface="Verdana"/>
                <a:cs typeface="Verdana"/>
              </a:rPr>
              <a:t> </a:t>
            </a:r>
            <a:r>
              <a:rPr sz="1533" spc="33" dirty="0">
                <a:solidFill>
                  <a:srgbClr val="4D4D4D"/>
                </a:solidFill>
                <a:latin typeface="Verdana"/>
                <a:cs typeface="Verdana"/>
              </a:rPr>
              <a:t>and</a:t>
            </a:r>
            <a:r>
              <a:rPr sz="1533" spc="267" dirty="0">
                <a:solidFill>
                  <a:srgbClr val="4D4D4D"/>
                </a:solidFill>
                <a:latin typeface="Verdana"/>
                <a:cs typeface="Verdana"/>
              </a:rPr>
              <a:t> </a:t>
            </a:r>
            <a:r>
              <a:rPr sz="1533" spc="7" dirty="0">
                <a:solidFill>
                  <a:srgbClr val="4D4D4D"/>
                </a:solidFill>
                <a:latin typeface="Verdana"/>
                <a:cs typeface="Verdana"/>
              </a:rPr>
              <a:t>the</a:t>
            </a:r>
            <a:r>
              <a:rPr sz="1533" spc="260" dirty="0">
                <a:solidFill>
                  <a:srgbClr val="4D4D4D"/>
                </a:solidFill>
                <a:latin typeface="Verdana"/>
                <a:cs typeface="Verdana"/>
              </a:rPr>
              <a:t> </a:t>
            </a:r>
            <a:r>
              <a:rPr sz="1533" spc="20" dirty="0">
                <a:solidFill>
                  <a:srgbClr val="4D4D4D"/>
                </a:solidFill>
                <a:latin typeface="Verdana"/>
                <a:cs typeface="Verdana"/>
              </a:rPr>
              <a:t>equipment</a:t>
            </a:r>
            <a:r>
              <a:rPr sz="1533" spc="293" dirty="0">
                <a:solidFill>
                  <a:srgbClr val="4D4D4D"/>
                </a:solidFill>
                <a:latin typeface="Verdana"/>
                <a:cs typeface="Verdana"/>
              </a:rPr>
              <a:t> </a:t>
            </a:r>
            <a:r>
              <a:rPr sz="1533" spc="-7" dirty="0">
                <a:solidFill>
                  <a:srgbClr val="4D4D4D"/>
                </a:solidFill>
                <a:latin typeface="Verdana"/>
                <a:cs typeface="Verdana"/>
              </a:rPr>
              <a:t>of</a:t>
            </a:r>
            <a:r>
              <a:rPr sz="1533" spc="260" dirty="0">
                <a:solidFill>
                  <a:srgbClr val="4D4D4D"/>
                </a:solidFill>
                <a:latin typeface="Verdana"/>
                <a:cs typeface="Verdana"/>
              </a:rPr>
              <a:t> </a:t>
            </a:r>
            <a:r>
              <a:rPr sz="1533" spc="20" dirty="0">
                <a:solidFill>
                  <a:srgbClr val="4D4D4D"/>
                </a:solidFill>
                <a:latin typeface="Verdana"/>
                <a:cs typeface="Verdana"/>
              </a:rPr>
              <a:t>the</a:t>
            </a:r>
            <a:r>
              <a:rPr sz="1533" spc="267" dirty="0">
                <a:solidFill>
                  <a:srgbClr val="4D4D4D"/>
                </a:solidFill>
                <a:latin typeface="Verdana"/>
                <a:cs typeface="Verdana"/>
              </a:rPr>
              <a:t> </a:t>
            </a:r>
            <a:r>
              <a:rPr sz="1533" spc="20" dirty="0">
                <a:solidFill>
                  <a:srgbClr val="4D4D4D"/>
                </a:solidFill>
                <a:latin typeface="Verdana"/>
                <a:cs typeface="Verdana"/>
              </a:rPr>
              <a:t>business</a:t>
            </a:r>
            <a:r>
              <a:rPr sz="1533" spc="247" dirty="0">
                <a:solidFill>
                  <a:srgbClr val="4D4D4D"/>
                </a:solidFill>
                <a:latin typeface="Verdana"/>
                <a:cs typeface="Verdana"/>
              </a:rPr>
              <a:t> </a:t>
            </a:r>
            <a:r>
              <a:rPr sz="1533" spc="13" dirty="0">
                <a:solidFill>
                  <a:srgbClr val="4D4D4D"/>
                </a:solidFill>
                <a:latin typeface="Verdana"/>
                <a:cs typeface="Verdana"/>
              </a:rPr>
              <a:t>or</a:t>
            </a:r>
            <a:endParaRPr sz="1533" dirty="0">
              <a:latin typeface="Verdana"/>
              <a:cs typeface="Verdana"/>
            </a:endParaRPr>
          </a:p>
          <a:p>
            <a:pPr marL="16933" algn="just">
              <a:lnSpc>
                <a:spcPts val="1900"/>
              </a:lnSpc>
            </a:pPr>
            <a:r>
              <a:rPr sz="1600" spc="-13" dirty="0">
                <a:solidFill>
                  <a:srgbClr val="4D4D4D"/>
                </a:solidFill>
                <a:latin typeface="Verdana"/>
                <a:cs typeface="Verdana"/>
              </a:rPr>
              <a:t>home</a:t>
            </a:r>
            <a:r>
              <a:rPr sz="1600" spc="-20" dirty="0">
                <a:solidFill>
                  <a:srgbClr val="4D4D4D"/>
                </a:solidFill>
                <a:latin typeface="Verdana"/>
                <a:cs typeface="Verdana"/>
              </a:rPr>
              <a:t> </a:t>
            </a:r>
            <a:r>
              <a:rPr sz="1600" spc="-13" dirty="0">
                <a:solidFill>
                  <a:srgbClr val="4D4D4D"/>
                </a:solidFill>
                <a:latin typeface="Verdana"/>
                <a:cs typeface="Verdana"/>
              </a:rPr>
              <a:t>against</a:t>
            </a:r>
            <a:r>
              <a:rPr sz="1600" spc="-20" dirty="0">
                <a:solidFill>
                  <a:srgbClr val="4D4D4D"/>
                </a:solidFill>
                <a:latin typeface="Verdana"/>
                <a:cs typeface="Verdana"/>
              </a:rPr>
              <a:t> </a:t>
            </a:r>
            <a:r>
              <a:rPr sz="1600" spc="-13" dirty="0">
                <a:solidFill>
                  <a:srgbClr val="4D4D4D"/>
                </a:solidFill>
                <a:latin typeface="Verdana"/>
                <a:cs typeface="Verdana"/>
              </a:rPr>
              <a:t>any</a:t>
            </a:r>
            <a:r>
              <a:rPr sz="1600" spc="-7" dirty="0">
                <a:solidFill>
                  <a:srgbClr val="4D4D4D"/>
                </a:solidFill>
                <a:latin typeface="Verdana"/>
                <a:cs typeface="Verdana"/>
              </a:rPr>
              <a:t> </a:t>
            </a:r>
            <a:r>
              <a:rPr sz="1600" spc="-13" dirty="0">
                <a:solidFill>
                  <a:srgbClr val="4D4D4D"/>
                </a:solidFill>
                <a:latin typeface="Verdana"/>
                <a:cs typeface="Verdana"/>
              </a:rPr>
              <a:t>loss</a:t>
            </a:r>
            <a:r>
              <a:rPr sz="1600" spc="-40" dirty="0">
                <a:solidFill>
                  <a:srgbClr val="4D4D4D"/>
                </a:solidFill>
                <a:latin typeface="Verdana"/>
                <a:cs typeface="Verdana"/>
              </a:rPr>
              <a:t> </a:t>
            </a:r>
            <a:r>
              <a:rPr sz="1600" spc="-7" dirty="0">
                <a:solidFill>
                  <a:srgbClr val="4D4D4D"/>
                </a:solidFill>
                <a:latin typeface="Verdana"/>
                <a:cs typeface="Verdana"/>
              </a:rPr>
              <a:t>from</a:t>
            </a:r>
            <a:r>
              <a:rPr sz="1600" spc="7" dirty="0">
                <a:solidFill>
                  <a:srgbClr val="4D4D4D"/>
                </a:solidFill>
                <a:latin typeface="Verdana"/>
                <a:cs typeface="Verdana"/>
              </a:rPr>
              <a:t> </a:t>
            </a:r>
            <a:r>
              <a:rPr sz="1600" spc="-7" dirty="0">
                <a:solidFill>
                  <a:srgbClr val="4D4D4D"/>
                </a:solidFill>
                <a:latin typeface="Verdana"/>
                <a:cs typeface="Verdana"/>
              </a:rPr>
              <a:t>theft,</a:t>
            </a:r>
            <a:r>
              <a:rPr sz="1600" spc="-27" dirty="0">
                <a:solidFill>
                  <a:srgbClr val="4D4D4D"/>
                </a:solidFill>
                <a:latin typeface="Verdana"/>
                <a:cs typeface="Verdana"/>
              </a:rPr>
              <a:t> </a:t>
            </a:r>
            <a:r>
              <a:rPr sz="1600" spc="-7" dirty="0">
                <a:solidFill>
                  <a:srgbClr val="4D4D4D"/>
                </a:solidFill>
                <a:latin typeface="Verdana"/>
                <a:cs typeface="Verdana"/>
              </a:rPr>
              <a:t>fire,</a:t>
            </a:r>
            <a:r>
              <a:rPr sz="1600" spc="-40" dirty="0">
                <a:solidFill>
                  <a:srgbClr val="4D4D4D"/>
                </a:solidFill>
                <a:latin typeface="Verdana"/>
                <a:cs typeface="Verdana"/>
              </a:rPr>
              <a:t> </a:t>
            </a:r>
            <a:r>
              <a:rPr sz="1600" spc="-13" dirty="0">
                <a:solidFill>
                  <a:srgbClr val="4D4D4D"/>
                </a:solidFill>
                <a:latin typeface="Verdana"/>
                <a:cs typeface="Verdana"/>
              </a:rPr>
              <a:t>and any</a:t>
            </a:r>
            <a:r>
              <a:rPr sz="1600" spc="-7" dirty="0">
                <a:solidFill>
                  <a:srgbClr val="4D4D4D"/>
                </a:solidFill>
                <a:latin typeface="Verdana"/>
                <a:cs typeface="Verdana"/>
              </a:rPr>
              <a:t> </a:t>
            </a:r>
            <a:r>
              <a:rPr sz="1600" spc="-13" dirty="0">
                <a:solidFill>
                  <a:srgbClr val="4D4D4D"/>
                </a:solidFill>
                <a:latin typeface="Verdana"/>
                <a:cs typeface="Verdana"/>
              </a:rPr>
              <a:t>others</a:t>
            </a:r>
            <a:r>
              <a:rPr sz="1600" spc="-47" dirty="0">
                <a:solidFill>
                  <a:srgbClr val="4D4D4D"/>
                </a:solidFill>
                <a:latin typeface="Verdana"/>
                <a:cs typeface="Verdana"/>
              </a:rPr>
              <a:t> </a:t>
            </a:r>
            <a:r>
              <a:rPr sz="1600" spc="-7" dirty="0">
                <a:solidFill>
                  <a:srgbClr val="4D4D4D"/>
                </a:solidFill>
                <a:latin typeface="Verdana"/>
                <a:cs typeface="Verdana"/>
              </a:rPr>
              <a:t>perils.</a:t>
            </a:r>
            <a:endParaRPr sz="1600" dirty="0">
              <a:latin typeface="Verdana"/>
              <a:cs typeface="Verdana"/>
            </a:endParaRPr>
          </a:p>
          <a:p>
            <a:pPr>
              <a:spcBef>
                <a:spcPts val="40"/>
              </a:spcBef>
            </a:pPr>
            <a:endParaRPr sz="1867" dirty="0">
              <a:latin typeface="Verdana"/>
              <a:cs typeface="Verdana"/>
            </a:endParaRPr>
          </a:p>
          <a:p>
            <a:pPr marL="16933" marR="6773" algn="just">
              <a:lnSpc>
                <a:spcPts val="1880"/>
              </a:lnSpc>
            </a:pPr>
            <a:r>
              <a:rPr sz="1600" b="1" spc="-13" dirty="0">
                <a:solidFill>
                  <a:srgbClr val="4D4D4D"/>
                </a:solidFill>
                <a:latin typeface="Verdana"/>
                <a:cs typeface="Verdana"/>
              </a:rPr>
              <a:t>Property </a:t>
            </a:r>
            <a:r>
              <a:rPr sz="1600" b="1" spc="-7" dirty="0">
                <a:solidFill>
                  <a:srgbClr val="4D4D4D"/>
                </a:solidFill>
                <a:latin typeface="Verdana"/>
                <a:cs typeface="Verdana"/>
              </a:rPr>
              <a:t>Insurance </a:t>
            </a:r>
            <a:r>
              <a:rPr sz="1600" spc="-13" dirty="0">
                <a:solidFill>
                  <a:srgbClr val="4D4D4D"/>
                </a:solidFill>
                <a:latin typeface="Verdana"/>
                <a:cs typeface="Verdana"/>
              </a:rPr>
              <a:t>can </a:t>
            </a:r>
            <a:r>
              <a:rPr sz="1600" spc="-27" dirty="0">
                <a:solidFill>
                  <a:srgbClr val="4D4D4D"/>
                </a:solidFill>
                <a:latin typeface="Verdana"/>
                <a:cs typeface="Verdana"/>
              </a:rPr>
              <a:t>be </a:t>
            </a:r>
            <a:r>
              <a:rPr sz="1600" spc="-7" dirty="0">
                <a:solidFill>
                  <a:srgbClr val="4D4D4D"/>
                </a:solidFill>
                <a:latin typeface="Verdana"/>
                <a:cs typeface="Verdana"/>
              </a:rPr>
              <a:t>an </a:t>
            </a:r>
            <a:r>
              <a:rPr sz="1600" spc="-13" dirty="0">
                <a:solidFill>
                  <a:srgbClr val="4D4D4D"/>
                </a:solidFill>
                <a:latin typeface="Verdana"/>
                <a:cs typeface="Verdana"/>
              </a:rPr>
              <a:t>all </a:t>
            </a:r>
            <a:r>
              <a:rPr sz="1600" spc="-20" dirty="0">
                <a:solidFill>
                  <a:srgbClr val="4D4D4D"/>
                </a:solidFill>
                <a:latin typeface="Verdana"/>
                <a:cs typeface="Verdana"/>
              </a:rPr>
              <a:t>risk </a:t>
            </a:r>
            <a:r>
              <a:rPr sz="1600" spc="-27" dirty="0">
                <a:solidFill>
                  <a:srgbClr val="4D4D4D"/>
                </a:solidFill>
                <a:latin typeface="Verdana"/>
                <a:cs typeface="Verdana"/>
              </a:rPr>
              <a:t>coverage </a:t>
            </a:r>
            <a:r>
              <a:rPr sz="1600" spc="-20" dirty="0">
                <a:solidFill>
                  <a:srgbClr val="4D4D4D"/>
                </a:solidFill>
                <a:latin typeface="Verdana"/>
                <a:cs typeface="Verdana"/>
              </a:rPr>
              <a:t>policy </a:t>
            </a:r>
            <a:r>
              <a:rPr sz="1600" spc="-13" dirty="0">
                <a:solidFill>
                  <a:srgbClr val="4D4D4D"/>
                </a:solidFill>
                <a:latin typeface="Verdana"/>
                <a:cs typeface="Verdana"/>
              </a:rPr>
              <a:t>that gives </a:t>
            </a:r>
            <a:r>
              <a:rPr sz="1600" spc="-20" dirty="0">
                <a:solidFill>
                  <a:srgbClr val="4D4D4D"/>
                </a:solidFill>
                <a:latin typeface="Verdana"/>
                <a:cs typeface="Verdana"/>
              </a:rPr>
              <a:t>protection against </a:t>
            </a:r>
            <a:r>
              <a:rPr sz="1600" spc="-13" dirty="0">
                <a:solidFill>
                  <a:srgbClr val="4D4D4D"/>
                </a:solidFill>
                <a:latin typeface="Verdana"/>
                <a:cs typeface="Verdana"/>
              </a:rPr>
              <a:t>all </a:t>
            </a:r>
            <a:r>
              <a:rPr sz="1600" spc="-27" dirty="0">
                <a:solidFill>
                  <a:srgbClr val="4D4D4D"/>
                </a:solidFill>
                <a:latin typeface="Verdana"/>
                <a:cs typeface="Verdana"/>
              </a:rPr>
              <a:t>the </a:t>
            </a:r>
            <a:r>
              <a:rPr sz="1600" spc="-13" dirty="0">
                <a:solidFill>
                  <a:srgbClr val="4D4D4D"/>
                </a:solidFill>
                <a:latin typeface="Verdana"/>
                <a:cs typeface="Verdana"/>
              </a:rPr>
              <a:t>risk, or it can </a:t>
            </a:r>
            <a:r>
              <a:rPr sz="1600" dirty="0">
                <a:solidFill>
                  <a:srgbClr val="4D4D4D"/>
                </a:solidFill>
                <a:latin typeface="Verdana"/>
                <a:cs typeface="Verdana"/>
              </a:rPr>
              <a:t>be </a:t>
            </a:r>
            <a:r>
              <a:rPr sz="1600" spc="7" dirty="0">
                <a:solidFill>
                  <a:srgbClr val="4D4D4D"/>
                </a:solidFill>
                <a:latin typeface="Verdana"/>
                <a:cs typeface="Verdana"/>
              </a:rPr>
              <a:t> </a:t>
            </a:r>
            <a:r>
              <a:rPr sz="1533" spc="27" dirty="0">
                <a:solidFill>
                  <a:srgbClr val="4D4D4D"/>
                </a:solidFill>
                <a:latin typeface="Verdana"/>
                <a:cs typeface="Verdana"/>
              </a:rPr>
              <a:t>named-risk </a:t>
            </a:r>
            <a:r>
              <a:rPr sz="1533" spc="7" dirty="0">
                <a:solidFill>
                  <a:srgbClr val="4D4D4D"/>
                </a:solidFill>
                <a:latin typeface="Verdana"/>
                <a:cs typeface="Verdana"/>
              </a:rPr>
              <a:t>coverage </a:t>
            </a:r>
            <a:r>
              <a:rPr sz="1533" spc="13" dirty="0">
                <a:solidFill>
                  <a:srgbClr val="4D4D4D"/>
                </a:solidFill>
                <a:latin typeface="Verdana"/>
                <a:cs typeface="Verdana"/>
              </a:rPr>
              <a:t>policy </a:t>
            </a:r>
            <a:r>
              <a:rPr sz="1533" spc="20" dirty="0">
                <a:solidFill>
                  <a:srgbClr val="4D4D4D"/>
                </a:solidFill>
                <a:latin typeface="Verdana"/>
                <a:cs typeface="Verdana"/>
              </a:rPr>
              <a:t>that </a:t>
            </a:r>
            <a:r>
              <a:rPr sz="1533" spc="13" dirty="0">
                <a:solidFill>
                  <a:srgbClr val="4D4D4D"/>
                </a:solidFill>
                <a:latin typeface="Verdana"/>
                <a:cs typeface="Verdana"/>
              </a:rPr>
              <a:t>gives protection </a:t>
            </a:r>
            <a:r>
              <a:rPr sz="1533" spc="27" dirty="0">
                <a:solidFill>
                  <a:srgbClr val="4D4D4D"/>
                </a:solidFill>
                <a:latin typeface="Verdana"/>
                <a:cs typeface="Verdana"/>
              </a:rPr>
              <a:t>against </a:t>
            </a:r>
            <a:r>
              <a:rPr sz="1533" spc="13" dirty="0">
                <a:solidFill>
                  <a:srgbClr val="4D4D4D"/>
                </a:solidFill>
                <a:latin typeface="Verdana"/>
                <a:cs typeface="Verdana"/>
              </a:rPr>
              <a:t>only </a:t>
            </a:r>
            <a:r>
              <a:rPr sz="1533" spc="20" dirty="0">
                <a:solidFill>
                  <a:srgbClr val="4D4D4D"/>
                </a:solidFill>
                <a:latin typeface="Verdana"/>
                <a:cs typeface="Verdana"/>
              </a:rPr>
              <a:t>those </a:t>
            </a:r>
            <a:r>
              <a:rPr sz="1533" spc="13" dirty="0">
                <a:solidFill>
                  <a:srgbClr val="4D4D4D"/>
                </a:solidFill>
                <a:latin typeface="Verdana"/>
                <a:cs typeface="Verdana"/>
              </a:rPr>
              <a:t>perils </a:t>
            </a:r>
            <a:r>
              <a:rPr sz="1533" spc="20" dirty="0">
                <a:solidFill>
                  <a:srgbClr val="4D4D4D"/>
                </a:solidFill>
                <a:latin typeface="Verdana"/>
                <a:cs typeface="Verdana"/>
              </a:rPr>
              <a:t>that </a:t>
            </a:r>
            <a:r>
              <a:rPr sz="1533" spc="27" dirty="0">
                <a:solidFill>
                  <a:srgbClr val="4D4D4D"/>
                </a:solidFill>
                <a:latin typeface="Verdana"/>
                <a:cs typeface="Verdana"/>
              </a:rPr>
              <a:t>are </a:t>
            </a:r>
            <a:r>
              <a:rPr sz="1533" spc="13" dirty="0">
                <a:solidFill>
                  <a:srgbClr val="4D4D4D"/>
                </a:solidFill>
                <a:latin typeface="Verdana"/>
                <a:cs typeface="Verdana"/>
              </a:rPr>
              <a:t>specified in </a:t>
            </a:r>
            <a:r>
              <a:rPr sz="1533" spc="27" dirty="0">
                <a:solidFill>
                  <a:srgbClr val="4D4D4D"/>
                </a:solidFill>
                <a:latin typeface="Verdana"/>
                <a:cs typeface="Verdana"/>
              </a:rPr>
              <a:t>the </a:t>
            </a:r>
            <a:r>
              <a:rPr sz="1533" spc="13" dirty="0">
                <a:solidFill>
                  <a:srgbClr val="4D4D4D"/>
                </a:solidFill>
                <a:latin typeface="Verdana"/>
                <a:cs typeface="Verdana"/>
              </a:rPr>
              <a:t>policy </a:t>
            </a:r>
            <a:r>
              <a:rPr sz="1533" spc="7" dirty="0">
                <a:solidFill>
                  <a:srgbClr val="4D4D4D"/>
                </a:solidFill>
                <a:latin typeface="Verdana"/>
                <a:cs typeface="Verdana"/>
              </a:rPr>
              <a:t>the </a:t>
            </a:r>
            <a:r>
              <a:rPr sz="1533" spc="13" dirty="0">
                <a:solidFill>
                  <a:srgbClr val="4D4D4D"/>
                </a:solidFill>
                <a:latin typeface="Verdana"/>
                <a:cs typeface="Verdana"/>
              </a:rPr>
              <a:t> </a:t>
            </a:r>
            <a:r>
              <a:rPr sz="1600" spc="-13" dirty="0">
                <a:solidFill>
                  <a:srgbClr val="4D4D4D"/>
                </a:solidFill>
                <a:latin typeface="Verdana"/>
                <a:cs typeface="Verdana"/>
              </a:rPr>
              <a:t>document</a:t>
            </a:r>
            <a:endParaRPr sz="1600" dirty="0">
              <a:latin typeface="Verdana"/>
              <a:cs typeface="Verdana"/>
            </a:endParaRPr>
          </a:p>
          <a:p>
            <a:pPr marL="16933" algn="just">
              <a:spcBef>
                <a:spcPts val="993"/>
              </a:spcBef>
              <a:tabLst>
                <a:tab pos="6164426" algn="l"/>
              </a:tabLst>
            </a:pPr>
            <a:r>
              <a:rPr sz="1600" b="1" spc="-13" dirty="0">
                <a:solidFill>
                  <a:srgbClr val="4D4D4D"/>
                </a:solidFill>
                <a:latin typeface="Verdana"/>
                <a:cs typeface="Verdana"/>
              </a:rPr>
              <a:t>R</a:t>
            </a:r>
            <a:r>
              <a:rPr sz="1600" b="1" spc="-27" dirty="0">
                <a:solidFill>
                  <a:srgbClr val="4D4D4D"/>
                </a:solidFill>
                <a:latin typeface="Verdana"/>
                <a:cs typeface="Verdana"/>
              </a:rPr>
              <a:t>i</a:t>
            </a:r>
            <a:r>
              <a:rPr sz="1600" b="1" dirty="0">
                <a:solidFill>
                  <a:srgbClr val="4D4D4D"/>
                </a:solidFill>
                <a:latin typeface="Verdana"/>
                <a:cs typeface="Verdana"/>
              </a:rPr>
              <a:t>s</a:t>
            </a:r>
            <a:r>
              <a:rPr sz="1600" b="1" spc="-13" dirty="0">
                <a:solidFill>
                  <a:srgbClr val="4D4D4D"/>
                </a:solidFill>
                <a:latin typeface="Verdana"/>
                <a:cs typeface="Verdana"/>
              </a:rPr>
              <a:t>k</a:t>
            </a:r>
            <a:r>
              <a:rPr sz="1600" b="1" spc="-27" dirty="0">
                <a:solidFill>
                  <a:srgbClr val="4D4D4D"/>
                </a:solidFill>
                <a:latin typeface="Verdana"/>
                <a:cs typeface="Verdana"/>
              </a:rPr>
              <a:t> </a:t>
            </a:r>
            <a:r>
              <a:rPr sz="1600" b="1" spc="-40" dirty="0">
                <a:solidFill>
                  <a:srgbClr val="4D4D4D"/>
                </a:solidFill>
                <a:latin typeface="Verdana"/>
                <a:cs typeface="Verdana"/>
              </a:rPr>
              <a:t>c</a:t>
            </a:r>
            <a:r>
              <a:rPr sz="1600" b="1" dirty="0">
                <a:solidFill>
                  <a:srgbClr val="4D4D4D"/>
                </a:solidFill>
                <a:latin typeface="Verdana"/>
                <a:cs typeface="Verdana"/>
              </a:rPr>
              <a:t>o</a:t>
            </a:r>
            <a:r>
              <a:rPr sz="1600" b="1" spc="-40" dirty="0">
                <a:solidFill>
                  <a:srgbClr val="4D4D4D"/>
                </a:solidFill>
                <a:latin typeface="Verdana"/>
                <a:cs typeface="Verdana"/>
              </a:rPr>
              <a:t>v</a:t>
            </a:r>
            <a:r>
              <a:rPr sz="1600" b="1" spc="-20" dirty="0">
                <a:solidFill>
                  <a:srgbClr val="4D4D4D"/>
                </a:solidFill>
                <a:latin typeface="Verdana"/>
                <a:cs typeface="Verdana"/>
              </a:rPr>
              <a:t>e</a:t>
            </a:r>
            <a:r>
              <a:rPr sz="1600" b="1" spc="-27" dirty="0">
                <a:solidFill>
                  <a:srgbClr val="4D4D4D"/>
                </a:solidFill>
                <a:latin typeface="Verdana"/>
                <a:cs typeface="Verdana"/>
              </a:rPr>
              <a:t>r</a:t>
            </a:r>
            <a:r>
              <a:rPr sz="1600" b="1" spc="-13" dirty="0">
                <a:solidFill>
                  <a:srgbClr val="4D4D4D"/>
                </a:solidFill>
                <a:latin typeface="Verdana"/>
                <a:cs typeface="Verdana"/>
              </a:rPr>
              <a:t>s</a:t>
            </a:r>
            <a:r>
              <a:rPr sz="1600" b="1" dirty="0">
                <a:solidFill>
                  <a:srgbClr val="4D4D4D"/>
                </a:solidFill>
                <a:latin typeface="Verdana"/>
                <a:cs typeface="Verdana"/>
              </a:rPr>
              <a:t> </a:t>
            </a:r>
            <a:r>
              <a:rPr sz="1600" b="1" spc="-20" dirty="0">
                <a:solidFill>
                  <a:srgbClr val="4D4D4D"/>
                </a:solidFill>
                <a:latin typeface="Verdana"/>
                <a:cs typeface="Verdana"/>
              </a:rPr>
              <a:t>b</a:t>
            </a:r>
            <a:r>
              <a:rPr sz="1600" b="1" spc="-13" dirty="0">
                <a:solidFill>
                  <a:srgbClr val="4D4D4D"/>
                </a:solidFill>
                <a:latin typeface="Verdana"/>
                <a:cs typeface="Verdana"/>
              </a:rPr>
              <a:t>y</a:t>
            </a:r>
            <a:r>
              <a:rPr sz="1600" b="1" dirty="0">
                <a:solidFill>
                  <a:srgbClr val="4D4D4D"/>
                </a:solidFill>
                <a:latin typeface="Verdana"/>
                <a:cs typeface="Verdana"/>
              </a:rPr>
              <a:t> </a:t>
            </a:r>
            <a:r>
              <a:rPr sz="1600" b="1" spc="-27" dirty="0">
                <a:solidFill>
                  <a:srgbClr val="4D4D4D"/>
                </a:solidFill>
                <a:latin typeface="Verdana"/>
                <a:cs typeface="Verdana"/>
              </a:rPr>
              <a:t>P</a:t>
            </a:r>
            <a:r>
              <a:rPr sz="1600" b="1" spc="-33" dirty="0">
                <a:solidFill>
                  <a:srgbClr val="4D4D4D"/>
                </a:solidFill>
                <a:latin typeface="Verdana"/>
                <a:cs typeface="Verdana"/>
              </a:rPr>
              <a:t>r</a:t>
            </a:r>
            <a:r>
              <a:rPr sz="1600" b="1" dirty="0">
                <a:solidFill>
                  <a:srgbClr val="4D4D4D"/>
                </a:solidFill>
                <a:latin typeface="Verdana"/>
                <a:cs typeface="Verdana"/>
              </a:rPr>
              <a:t>o</a:t>
            </a:r>
            <a:r>
              <a:rPr sz="1600" b="1" spc="-20" dirty="0">
                <a:solidFill>
                  <a:srgbClr val="4D4D4D"/>
                </a:solidFill>
                <a:latin typeface="Verdana"/>
                <a:cs typeface="Verdana"/>
              </a:rPr>
              <a:t>pe</a:t>
            </a:r>
            <a:r>
              <a:rPr sz="1600" b="1" spc="-27" dirty="0">
                <a:solidFill>
                  <a:srgbClr val="4D4D4D"/>
                </a:solidFill>
                <a:latin typeface="Verdana"/>
                <a:cs typeface="Verdana"/>
              </a:rPr>
              <a:t>r</a:t>
            </a:r>
            <a:r>
              <a:rPr sz="1600" b="1" spc="-13" dirty="0">
                <a:solidFill>
                  <a:srgbClr val="4D4D4D"/>
                </a:solidFill>
                <a:latin typeface="Verdana"/>
                <a:cs typeface="Verdana"/>
              </a:rPr>
              <a:t>ty</a:t>
            </a:r>
            <a:r>
              <a:rPr sz="1600" b="1" dirty="0">
                <a:solidFill>
                  <a:srgbClr val="4D4D4D"/>
                </a:solidFill>
                <a:latin typeface="Verdana"/>
                <a:cs typeface="Verdana"/>
              </a:rPr>
              <a:t> </a:t>
            </a:r>
            <a:r>
              <a:rPr sz="1600" b="1" spc="-13" dirty="0">
                <a:solidFill>
                  <a:srgbClr val="4D4D4D"/>
                </a:solidFill>
                <a:latin typeface="Verdana"/>
                <a:cs typeface="Verdana"/>
              </a:rPr>
              <a:t>I</a:t>
            </a:r>
            <a:r>
              <a:rPr sz="1600" b="1" spc="7" dirty="0">
                <a:solidFill>
                  <a:srgbClr val="4D4D4D"/>
                </a:solidFill>
                <a:latin typeface="Verdana"/>
                <a:cs typeface="Verdana"/>
              </a:rPr>
              <a:t>nsu</a:t>
            </a:r>
            <a:r>
              <a:rPr sz="1600" b="1" spc="-27" dirty="0">
                <a:solidFill>
                  <a:srgbClr val="4D4D4D"/>
                </a:solidFill>
                <a:latin typeface="Verdana"/>
                <a:cs typeface="Verdana"/>
              </a:rPr>
              <a:t>r</a:t>
            </a:r>
            <a:r>
              <a:rPr sz="1600" b="1" spc="-13" dirty="0">
                <a:solidFill>
                  <a:srgbClr val="4D4D4D"/>
                </a:solidFill>
                <a:latin typeface="Verdana"/>
                <a:cs typeface="Verdana"/>
              </a:rPr>
              <a:t>a</a:t>
            </a:r>
            <a:r>
              <a:rPr sz="1600" b="1" spc="7" dirty="0">
                <a:solidFill>
                  <a:srgbClr val="4D4D4D"/>
                </a:solidFill>
                <a:latin typeface="Verdana"/>
                <a:cs typeface="Verdana"/>
              </a:rPr>
              <a:t>n</a:t>
            </a:r>
            <a:r>
              <a:rPr sz="1600" b="1" spc="-33" dirty="0">
                <a:solidFill>
                  <a:srgbClr val="4D4D4D"/>
                </a:solidFill>
                <a:latin typeface="Verdana"/>
                <a:cs typeface="Verdana"/>
              </a:rPr>
              <a:t>c</a:t>
            </a:r>
            <a:r>
              <a:rPr sz="1600" b="1" spc="-13" dirty="0">
                <a:solidFill>
                  <a:srgbClr val="4D4D4D"/>
                </a:solidFill>
                <a:latin typeface="Verdana"/>
                <a:cs typeface="Verdana"/>
              </a:rPr>
              <a:t>e</a:t>
            </a:r>
            <a:r>
              <a:rPr sz="1600" b="1" spc="-133" dirty="0">
                <a:solidFill>
                  <a:srgbClr val="4D4D4D"/>
                </a:solidFill>
                <a:latin typeface="Verdana"/>
                <a:cs typeface="Verdana"/>
              </a:rPr>
              <a:t> </a:t>
            </a:r>
            <a:r>
              <a:rPr sz="1600" b="1" spc="-7" dirty="0">
                <a:solidFill>
                  <a:srgbClr val="4D4D4D"/>
                </a:solidFill>
                <a:latin typeface="Verdana"/>
                <a:cs typeface="Verdana"/>
              </a:rPr>
              <a:t>:</a:t>
            </a:r>
            <a:r>
              <a:rPr sz="1600" b="1" dirty="0">
                <a:solidFill>
                  <a:srgbClr val="4D4D4D"/>
                </a:solidFill>
                <a:latin typeface="Verdana"/>
                <a:cs typeface="Verdana"/>
              </a:rPr>
              <a:t>	</a:t>
            </a:r>
            <a:r>
              <a:rPr sz="1600" b="1" spc="-27" dirty="0">
                <a:solidFill>
                  <a:srgbClr val="4D4D4D"/>
                </a:solidFill>
                <a:latin typeface="Verdana"/>
                <a:cs typeface="Verdana"/>
              </a:rPr>
              <a:t>P</a:t>
            </a:r>
            <a:r>
              <a:rPr sz="1600" b="1" spc="-33" dirty="0">
                <a:solidFill>
                  <a:srgbClr val="4D4D4D"/>
                </a:solidFill>
                <a:latin typeface="Verdana"/>
                <a:cs typeface="Verdana"/>
              </a:rPr>
              <a:t>r</a:t>
            </a:r>
            <a:r>
              <a:rPr sz="1600" b="1" dirty="0">
                <a:solidFill>
                  <a:srgbClr val="4D4D4D"/>
                </a:solidFill>
                <a:latin typeface="Verdana"/>
                <a:cs typeface="Verdana"/>
              </a:rPr>
              <a:t>o</a:t>
            </a:r>
            <a:r>
              <a:rPr sz="1600" b="1" spc="-20" dirty="0">
                <a:solidFill>
                  <a:srgbClr val="4D4D4D"/>
                </a:solidFill>
                <a:latin typeface="Verdana"/>
                <a:cs typeface="Verdana"/>
              </a:rPr>
              <a:t>pe</a:t>
            </a:r>
            <a:r>
              <a:rPr sz="1600" b="1" spc="-27" dirty="0">
                <a:solidFill>
                  <a:srgbClr val="4D4D4D"/>
                </a:solidFill>
                <a:latin typeface="Verdana"/>
                <a:cs typeface="Verdana"/>
              </a:rPr>
              <a:t>r</a:t>
            </a:r>
            <a:r>
              <a:rPr sz="1600" b="1" spc="-13" dirty="0">
                <a:solidFill>
                  <a:srgbClr val="4D4D4D"/>
                </a:solidFill>
                <a:latin typeface="Verdana"/>
                <a:cs typeface="Verdana"/>
              </a:rPr>
              <a:t>ty</a:t>
            </a:r>
            <a:r>
              <a:rPr sz="1600" b="1" dirty="0">
                <a:solidFill>
                  <a:srgbClr val="4D4D4D"/>
                </a:solidFill>
                <a:latin typeface="Verdana"/>
                <a:cs typeface="Verdana"/>
              </a:rPr>
              <a:t> </a:t>
            </a:r>
            <a:r>
              <a:rPr sz="1600" b="1" spc="-13" dirty="0">
                <a:solidFill>
                  <a:srgbClr val="4D4D4D"/>
                </a:solidFill>
                <a:latin typeface="Verdana"/>
                <a:cs typeface="Verdana"/>
              </a:rPr>
              <a:t>I</a:t>
            </a:r>
            <a:r>
              <a:rPr sz="1600" b="1" dirty="0">
                <a:solidFill>
                  <a:srgbClr val="4D4D4D"/>
                </a:solidFill>
                <a:latin typeface="Verdana"/>
                <a:cs typeface="Verdana"/>
              </a:rPr>
              <a:t>ns</a:t>
            </a:r>
            <a:r>
              <a:rPr sz="1600" b="1" spc="7" dirty="0">
                <a:solidFill>
                  <a:srgbClr val="4D4D4D"/>
                </a:solidFill>
                <a:latin typeface="Verdana"/>
                <a:cs typeface="Verdana"/>
              </a:rPr>
              <a:t>u</a:t>
            </a:r>
            <a:r>
              <a:rPr sz="1600" b="1" spc="-33" dirty="0">
                <a:solidFill>
                  <a:srgbClr val="4D4D4D"/>
                </a:solidFill>
                <a:latin typeface="Verdana"/>
                <a:cs typeface="Verdana"/>
              </a:rPr>
              <a:t>r</a:t>
            </a:r>
            <a:r>
              <a:rPr sz="1600" b="1" spc="-13" dirty="0">
                <a:solidFill>
                  <a:srgbClr val="4D4D4D"/>
                </a:solidFill>
                <a:latin typeface="Verdana"/>
                <a:cs typeface="Verdana"/>
              </a:rPr>
              <a:t>a</a:t>
            </a:r>
            <a:r>
              <a:rPr sz="1600" b="1" dirty="0">
                <a:solidFill>
                  <a:srgbClr val="4D4D4D"/>
                </a:solidFill>
                <a:latin typeface="Verdana"/>
                <a:cs typeface="Verdana"/>
              </a:rPr>
              <a:t>n</a:t>
            </a:r>
            <a:r>
              <a:rPr sz="1600" b="1" spc="-40" dirty="0">
                <a:solidFill>
                  <a:srgbClr val="4D4D4D"/>
                </a:solidFill>
                <a:latin typeface="Verdana"/>
                <a:cs typeface="Verdana"/>
              </a:rPr>
              <a:t>c</a:t>
            </a:r>
            <a:r>
              <a:rPr sz="1600" b="1" spc="-13" dirty="0">
                <a:solidFill>
                  <a:srgbClr val="4D4D4D"/>
                </a:solidFill>
                <a:latin typeface="Verdana"/>
                <a:cs typeface="Verdana"/>
              </a:rPr>
              <a:t>e</a:t>
            </a:r>
            <a:r>
              <a:rPr sz="1600" b="1" spc="-152" dirty="0">
                <a:solidFill>
                  <a:srgbClr val="4D4D4D"/>
                </a:solidFill>
                <a:latin typeface="Verdana"/>
                <a:cs typeface="Verdana"/>
              </a:rPr>
              <a:t> </a:t>
            </a:r>
            <a:r>
              <a:rPr sz="1600" b="1" spc="-40" dirty="0">
                <a:solidFill>
                  <a:srgbClr val="4D4D4D"/>
                </a:solidFill>
                <a:latin typeface="Verdana"/>
                <a:cs typeface="Verdana"/>
              </a:rPr>
              <a:t>c</a:t>
            </a:r>
            <a:r>
              <a:rPr sz="1600" b="1" dirty="0">
                <a:solidFill>
                  <a:srgbClr val="4D4D4D"/>
                </a:solidFill>
                <a:latin typeface="Verdana"/>
                <a:cs typeface="Verdana"/>
              </a:rPr>
              <a:t>o</a:t>
            </a:r>
            <a:r>
              <a:rPr sz="1600" b="1" spc="-40" dirty="0">
                <a:solidFill>
                  <a:srgbClr val="4D4D4D"/>
                </a:solidFill>
                <a:latin typeface="Verdana"/>
                <a:cs typeface="Verdana"/>
              </a:rPr>
              <a:t>v</a:t>
            </a:r>
            <a:r>
              <a:rPr sz="1600" b="1" spc="-20" dirty="0">
                <a:solidFill>
                  <a:srgbClr val="4D4D4D"/>
                </a:solidFill>
                <a:latin typeface="Verdana"/>
                <a:cs typeface="Verdana"/>
              </a:rPr>
              <a:t>e</a:t>
            </a:r>
            <a:r>
              <a:rPr sz="1600" b="1" spc="-27" dirty="0">
                <a:solidFill>
                  <a:srgbClr val="4D4D4D"/>
                </a:solidFill>
                <a:latin typeface="Verdana"/>
                <a:cs typeface="Verdana"/>
              </a:rPr>
              <a:t>r</a:t>
            </a:r>
            <a:r>
              <a:rPr sz="1600" b="1" spc="-20" dirty="0">
                <a:solidFill>
                  <a:srgbClr val="4D4D4D"/>
                </a:solidFill>
                <a:latin typeface="Verdana"/>
                <a:cs typeface="Verdana"/>
              </a:rPr>
              <a:t>e</a:t>
            </a:r>
            <a:r>
              <a:rPr sz="1600" b="1" spc="-13" dirty="0">
                <a:solidFill>
                  <a:srgbClr val="4D4D4D"/>
                </a:solidFill>
                <a:latin typeface="Verdana"/>
                <a:cs typeface="Verdana"/>
              </a:rPr>
              <a:t>d</a:t>
            </a:r>
            <a:r>
              <a:rPr sz="1600" b="1" spc="-20" dirty="0">
                <a:solidFill>
                  <a:srgbClr val="4D4D4D"/>
                </a:solidFill>
                <a:latin typeface="Verdana"/>
                <a:cs typeface="Verdana"/>
              </a:rPr>
              <a:t> </a:t>
            </a:r>
            <a:r>
              <a:rPr sz="1600" b="1" spc="-7" dirty="0">
                <a:solidFill>
                  <a:srgbClr val="4D4D4D"/>
                </a:solidFill>
                <a:latin typeface="Verdana"/>
                <a:cs typeface="Verdana"/>
              </a:rPr>
              <a:t>:</a:t>
            </a:r>
            <a:endParaRPr sz="1600" dirty="0">
              <a:latin typeface="Verdana"/>
              <a:cs typeface="Verdana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CD5B448-867B-299E-E6EB-C7CFED029B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9496"/>
            <a:ext cx="2544014" cy="1192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3653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37" descr="Manfaat Asuransi Kesehatan Bagi Karyawan dan Pegawai Perusahaan -  Transformasi">
            <a:extLst>
              <a:ext uri="{FF2B5EF4-FFF2-40B4-BE49-F238E27FC236}">
                <a16:creationId xmlns:a16="http://schemas.microsoft.com/office/drawing/2014/main" id="{2CA410B7-41FC-AF51-65B3-AA6DCF97C8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122" y="2158219"/>
            <a:ext cx="5953433" cy="4440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ontent Placeholder 1036">
            <a:extLst>
              <a:ext uri="{FF2B5EF4-FFF2-40B4-BE49-F238E27FC236}">
                <a16:creationId xmlns:a16="http://schemas.microsoft.com/office/drawing/2014/main" id="{2FB52E84-AE09-B42F-F2B2-1820C05EFC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2213" y="1221738"/>
            <a:ext cx="10141975" cy="6241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We make a living by what we get, but we make a life by what we give</a:t>
            </a:r>
            <a:endParaRPr lang="en-ID" dirty="0"/>
          </a:p>
        </p:txBody>
      </p:sp>
      <p:sp>
        <p:nvSpPr>
          <p:cNvPr id="2" name="Content Placeholder 1036">
            <a:extLst>
              <a:ext uri="{FF2B5EF4-FFF2-40B4-BE49-F238E27FC236}">
                <a16:creationId xmlns:a16="http://schemas.microsoft.com/office/drawing/2014/main" id="{6269AA0A-0048-C761-EFB1-CBEF3AE9AE66}"/>
              </a:ext>
            </a:extLst>
          </p:cNvPr>
          <p:cNvSpPr txBox="1">
            <a:spLocks/>
          </p:cNvSpPr>
          <p:nvPr/>
        </p:nvSpPr>
        <p:spPr>
          <a:xfrm>
            <a:off x="6356555" y="1845932"/>
            <a:ext cx="5648632" cy="40300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n-ID" sz="1500" b="0" i="0" dirty="0" err="1">
                <a:solidFill>
                  <a:srgbClr val="2329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Pentingnya</a:t>
            </a:r>
            <a:r>
              <a:rPr lang="en-ID" sz="1500" b="0" i="0" dirty="0">
                <a:solidFill>
                  <a:srgbClr val="2329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program </a:t>
            </a:r>
            <a:r>
              <a:rPr lang="en-ID" sz="1500" b="0" i="1" u="none" strike="noStrike" dirty="0">
                <a:solidFill>
                  <a:srgbClr val="2329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employee benefit</a:t>
            </a:r>
            <a:r>
              <a:rPr lang="en-ID" sz="1500" b="0" i="0" dirty="0">
                <a:solidFill>
                  <a:srgbClr val="2329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ID" sz="1500" b="0" i="0" dirty="0" err="1">
                <a:solidFill>
                  <a:srgbClr val="2329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ID" sz="1500" b="0" i="0" dirty="0">
                <a:solidFill>
                  <a:srgbClr val="2329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b="0" i="0" dirty="0" err="1">
                <a:solidFill>
                  <a:srgbClr val="2329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ID" sz="1500" b="0" i="0" dirty="0">
                <a:solidFill>
                  <a:srgbClr val="2329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b="0" i="0" dirty="0" err="1">
                <a:solidFill>
                  <a:srgbClr val="2329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kesejahteraan</a:t>
            </a:r>
            <a:r>
              <a:rPr lang="en-ID" sz="1500" b="0" i="0" dirty="0">
                <a:solidFill>
                  <a:srgbClr val="2329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b="0" i="0" dirty="0" err="1">
                <a:solidFill>
                  <a:srgbClr val="2329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ID" sz="1500" b="0" i="0" dirty="0">
                <a:solidFill>
                  <a:srgbClr val="2329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dan juga </a:t>
            </a:r>
            <a:r>
              <a:rPr lang="en-ID" sz="1500" b="0" i="0" dirty="0" err="1">
                <a:solidFill>
                  <a:srgbClr val="2329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kemajuan</a:t>
            </a:r>
            <a:r>
              <a:rPr lang="en-ID" sz="1500" b="0" i="0" dirty="0">
                <a:solidFill>
                  <a:srgbClr val="2329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b="0" i="0" dirty="0" err="1">
                <a:solidFill>
                  <a:srgbClr val="2329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ID" sz="1500" b="0" i="0" dirty="0">
                <a:solidFill>
                  <a:srgbClr val="2329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b="0" i="0" dirty="0" err="1">
                <a:solidFill>
                  <a:srgbClr val="2329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r>
              <a:rPr lang="en-ID" sz="1500" b="0" i="0" dirty="0">
                <a:solidFill>
                  <a:srgbClr val="2329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b="0" i="0" dirty="0" err="1">
                <a:solidFill>
                  <a:srgbClr val="2329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ID" sz="1500" b="0" i="0" dirty="0">
                <a:solidFill>
                  <a:srgbClr val="2329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b="0" i="0" dirty="0" err="1">
                <a:solidFill>
                  <a:srgbClr val="2329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ID" sz="1500" b="0" i="0" dirty="0">
                <a:solidFill>
                  <a:srgbClr val="2329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500" b="0" i="0" dirty="0" err="1">
                <a:solidFill>
                  <a:srgbClr val="2329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sejahtera</a:t>
            </a:r>
            <a:r>
              <a:rPr lang="en-ID" sz="1500" b="0" i="0" dirty="0">
                <a:solidFill>
                  <a:srgbClr val="2329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 latinLnBrk="0"/>
            <a:r>
              <a:rPr lang="en-ID" sz="1500" b="0" i="0" u="none" strike="noStrike" dirty="0">
                <a:solidFill>
                  <a:srgbClr val="2329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Ada </a:t>
            </a:r>
            <a:r>
              <a:rPr lang="en-ID" sz="1500" b="0" i="0" u="none" strike="noStrike" dirty="0" err="1">
                <a:solidFill>
                  <a:srgbClr val="2329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ID" sz="1500" b="0" i="0" u="none" strike="noStrike" dirty="0">
                <a:solidFill>
                  <a:srgbClr val="2329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b="0" i="0" u="none" strike="noStrike" dirty="0" err="1">
                <a:solidFill>
                  <a:srgbClr val="2329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jenis</a:t>
            </a:r>
            <a:r>
              <a:rPr lang="en-ID" sz="1500" b="0" i="0" u="none" strike="noStrike" dirty="0">
                <a:solidFill>
                  <a:srgbClr val="2329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employee benefit yang </a:t>
            </a:r>
            <a:r>
              <a:rPr lang="en-ID" sz="1500" b="0" i="0" u="none" strike="noStrike" dirty="0" err="1">
                <a:solidFill>
                  <a:srgbClr val="2329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umumnya</a:t>
            </a:r>
            <a:r>
              <a:rPr lang="en-ID" sz="1500" b="0" i="0" u="none" strike="noStrike" dirty="0">
                <a:solidFill>
                  <a:srgbClr val="2329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b="0" i="0" u="none" strike="noStrike" dirty="0" err="1">
                <a:solidFill>
                  <a:srgbClr val="2329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ditawarkan</a:t>
            </a:r>
            <a:r>
              <a:rPr lang="en-ID" sz="1500" b="0" i="0" u="none" strike="noStrike" dirty="0">
                <a:solidFill>
                  <a:srgbClr val="2329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ID" sz="1500" b="0" i="0" u="none" strike="noStrike" dirty="0" err="1">
                <a:solidFill>
                  <a:srgbClr val="2329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r>
              <a:rPr lang="en-ID" sz="1500" b="0" i="0" u="none" strike="noStrike" dirty="0">
                <a:solidFill>
                  <a:srgbClr val="2329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b="0" i="0" u="none" strike="noStrike" dirty="0" err="1">
                <a:solidFill>
                  <a:srgbClr val="2329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ID" sz="1500" b="0" i="0" u="none" strike="noStrike" dirty="0">
                <a:solidFill>
                  <a:srgbClr val="2329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b="0" i="0" u="none" strike="noStrike" dirty="0" err="1">
                <a:solidFill>
                  <a:srgbClr val="2329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ID" sz="1500" b="0" i="0" u="none" strike="noStrike" dirty="0">
                <a:solidFill>
                  <a:srgbClr val="2329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b="0" i="0" u="none" strike="noStrike" dirty="0" err="1">
                <a:solidFill>
                  <a:srgbClr val="2329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ID" sz="1500" b="0" i="0" u="none" strike="noStrike" dirty="0">
                <a:solidFill>
                  <a:srgbClr val="2329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b="0" i="0" u="none" strike="noStrike" dirty="0" err="1">
                <a:solidFill>
                  <a:srgbClr val="2329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karyawannya</a:t>
            </a:r>
            <a:r>
              <a:rPr lang="en-ID" sz="1500" dirty="0">
                <a:solidFill>
                  <a:srgbClr val="232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solidFill>
                  <a:srgbClr val="232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diantaranya</a:t>
            </a:r>
            <a:endParaRPr lang="en-ID" sz="1500" b="0" i="0" u="none" strike="noStrike" dirty="0">
              <a:solidFill>
                <a:srgbClr val="2329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buFont typeface="+mj-lt"/>
              <a:buAutoNum type="arabicPeriod"/>
            </a:pPr>
            <a:r>
              <a:rPr lang="en-ID" sz="1500" b="0" i="0" u="none" strike="noStrike" dirty="0" err="1">
                <a:solidFill>
                  <a:srgbClr val="2329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ID" sz="1500" b="0" i="0" u="none" strike="noStrike" dirty="0">
                <a:solidFill>
                  <a:srgbClr val="2329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b="0" i="0" u="none" strike="noStrike" dirty="0" err="1">
                <a:solidFill>
                  <a:srgbClr val="2329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kesehatan</a:t>
            </a:r>
            <a:r>
              <a:rPr lang="en-ID" sz="1500" b="0" i="0" u="none" strike="noStrike" dirty="0">
                <a:solidFill>
                  <a:srgbClr val="2329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ID" sz="1500" b="0" i="0" u="none" strike="noStrike" dirty="0" err="1">
                <a:solidFill>
                  <a:srgbClr val="2329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termasuk</a:t>
            </a:r>
            <a:r>
              <a:rPr lang="en-ID" sz="1500" b="0" i="0" u="none" strike="noStrike" dirty="0">
                <a:solidFill>
                  <a:srgbClr val="2329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b="0" i="0" u="none" strike="noStrike" dirty="0" err="1">
                <a:solidFill>
                  <a:srgbClr val="2329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asuransi</a:t>
            </a:r>
            <a:r>
              <a:rPr lang="en-ID" sz="1500" b="0" i="0" u="none" strike="noStrike" dirty="0">
                <a:solidFill>
                  <a:srgbClr val="2329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b="0" i="0" u="none" strike="noStrike" dirty="0" err="1">
                <a:solidFill>
                  <a:srgbClr val="2329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kesehatan</a:t>
            </a:r>
            <a:r>
              <a:rPr lang="en-ID" sz="1500" b="0" i="0" u="none" strike="noStrike" dirty="0">
                <a:solidFill>
                  <a:srgbClr val="2329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program </a:t>
            </a:r>
            <a:r>
              <a:rPr lang="en-ID" sz="1500" b="0" i="0" u="none" strike="noStrike" dirty="0" err="1">
                <a:solidFill>
                  <a:srgbClr val="2329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kesehatan</a:t>
            </a:r>
            <a:r>
              <a:rPr lang="en-ID" sz="1500" b="0" i="0" u="none" strike="noStrike" dirty="0">
                <a:solidFill>
                  <a:srgbClr val="2329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dan program </a:t>
            </a:r>
            <a:r>
              <a:rPr lang="en-ID" sz="1500" b="0" i="0" u="none" strike="noStrike" dirty="0" err="1">
                <a:solidFill>
                  <a:srgbClr val="2329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kesejahteraan</a:t>
            </a:r>
            <a:r>
              <a:rPr lang="en-ID" sz="1500" b="0" i="0" u="none" strike="noStrike" dirty="0">
                <a:solidFill>
                  <a:srgbClr val="2329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b="0" i="0" u="none" strike="noStrike" dirty="0" err="1">
                <a:solidFill>
                  <a:srgbClr val="2329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ID" sz="1500" b="0" i="0" u="none" strike="noStrike" dirty="0">
                <a:solidFill>
                  <a:srgbClr val="2329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>
              <a:buFont typeface="+mj-lt"/>
              <a:buAutoNum type="arabicPeriod"/>
            </a:pPr>
            <a:endParaRPr lang="en-ID" sz="1500" dirty="0">
              <a:solidFill>
                <a:srgbClr val="2329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ID" sz="1500" b="0" i="0" u="none" strike="noStrike" dirty="0" err="1">
                <a:solidFill>
                  <a:srgbClr val="2329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ID" sz="1500" b="0" i="0" u="none" strike="noStrike" dirty="0">
                <a:solidFill>
                  <a:srgbClr val="2329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solidFill>
                  <a:srgbClr val="232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penentuan</a:t>
            </a:r>
            <a:r>
              <a:rPr lang="en-ID" sz="1500" dirty="0">
                <a:solidFill>
                  <a:srgbClr val="232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ID" sz="1500" dirty="0" err="1">
                <a:solidFill>
                  <a:srgbClr val="232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pemilihan</a:t>
            </a:r>
            <a:r>
              <a:rPr lang="en-ID" sz="1500" dirty="0">
                <a:solidFill>
                  <a:srgbClr val="232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solidFill>
                  <a:srgbClr val="232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ID" sz="1500" dirty="0">
                <a:solidFill>
                  <a:srgbClr val="232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Kesehatan </a:t>
            </a:r>
            <a:r>
              <a:rPr lang="en-ID" sz="1500" dirty="0" err="1">
                <a:solidFill>
                  <a:srgbClr val="232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dibutuhkan</a:t>
            </a:r>
            <a:r>
              <a:rPr lang="en-ID" sz="1500" dirty="0">
                <a:solidFill>
                  <a:srgbClr val="232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solidFill>
                  <a:srgbClr val="232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waktu</a:t>
            </a:r>
            <a:r>
              <a:rPr lang="en-ID" sz="1500" dirty="0">
                <a:solidFill>
                  <a:srgbClr val="232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500" dirty="0" err="1">
                <a:solidFill>
                  <a:srgbClr val="232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dimana</a:t>
            </a:r>
            <a:r>
              <a:rPr lang="en-ID" sz="1500" dirty="0">
                <a:solidFill>
                  <a:srgbClr val="232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solidFill>
                  <a:srgbClr val="232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ID" sz="1500" dirty="0">
                <a:solidFill>
                  <a:srgbClr val="232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solidFill>
                  <a:srgbClr val="232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ID" sz="1500" dirty="0">
                <a:solidFill>
                  <a:srgbClr val="232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solidFill>
                  <a:srgbClr val="232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ID" sz="1500" dirty="0">
                <a:solidFill>
                  <a:srgbClr val="232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sangat </a:t>
            </a:r>
            <a:r>
              <a:rPr lang="en-ID" sz="1500" dirty="0" err="1">
                <a:solidFill>
                  <a:srgbClr val="232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menyita</a:t>
            </a:r>
            <a:r>
              <a:rPr lang="en-ID" sz="1500" dirty="0">
                <a:solidFill>
                  <a:srgbClr val="232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solidFill>
                  <a:srgbClr val="232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waktu</a:t>
            </a:r>
            <a:r>
              <a:rPr lang="en-ID" sz="1500" dirty="0">
                <a:solidFill>
                  <a:srgbClr val="232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solidFill>
                  <a:srgbClr val="232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r>
              <a:rPr lang="en-ID" sz="1500" dirty="0">
                <a:solidFill>
                  <a:srgbClr val="232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oleh </a:t>
            </a:r>
            <a:r>
              <a:rPr lang="en-ID" sz="1500" dirty="0" err="1">
                <a:solidFill>
                  <a:srgbClr val="232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ID" sz="1500" dirty="0">
                <a:solidFill>
                  <a:srgbClr val="232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solidFill>
                  <a:srgbClr val="232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ID" sz="1500" dirty="0">
                <a:solidFill>
                  <a:srgbClr val="232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kami </a:t>
            </a:r>
            <a:r>
              <a:rPr lang="en-ID" sz="1500" dirty="0" err="1">
                <a:solidFill>
                  <a:srgbClr val="232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hadir</a:t>
            </a:r>
            <a:r>
              <a:rPr lang="en-ID" sz="1500" dirty="0">
                <a:solidFill>
                  <a:srgbClr val="232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solidFill>
                  <a:srgbClr val="232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ID" sz="1500" dirty="0">
                <a:solidFill>
                  <a:srgbClr val="232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solidFill>
                  <a:srgbClr val="232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membantu</a:t>
            </a:r>
            <a:r>
              <a:rPr lang="en-ID" sz="1500" dirty="0">
                <a:solidFill>
                  <a:srgbClr val="232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ID" sz="1500" dirty="0" err="1">
                <a:solidFill>
                  <a:srgbClr val="232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pencarian</a:t>
            </a:r>
            <a:r>
              <a:rPr lang="en-ID" sz="1500" dirty="0">
                <a:solidFill>
                  <a:srgbClr val="232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solidFill>
                  <a:srgbClr val="232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asuransi</a:t>
            </a:r>
            <a:r>
              <a:rPr lang="en-ID" sz="1500" dirty="0">
                <a:solidFill>
                  <a:srgbClr val="232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solidFill>
                  <a:srgbClr val="232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kesehatan</a:t>
            </a:r>
            <a:r>
              <a:rPr lang="en-ID" sz="1500" dirty="0">
                <a:solidFill>
                  <a:srgbClr val="232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500" dirty="0" err="1">
                <a:solidFill>
                  <a:srgbClr val="232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terbaik</a:t>
            </a:r>
            <a:r>
              <a:rPr lang="en-ID" sz="1500" dirty="0">
                <a:solidFill>
                  <a:srgbClr val="232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solidFill>
                  <a:srgbClr val="232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ID" sz="1500" dirty="0">
                <a:solidFill>
                  <a:srgbClr val="232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solidFill>
                  <a:srgbClr val="232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jaminan</a:t>
            </a:r>
            <a:r>
              <a:rPr lang="en-ID" sz="1500" dirty="0">
                <a:solidFill>
                  <a:srgbClr val="232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  <a:p>
            <a:pPr marL="342900" indent="-342900" algn="just">
              <a:buAutoNum type="arabicPeriod"/>
            </a:pPr>
            <a:r>
              <a:rPr lang="en-ID" sz="1500" b="0" i="0" u="none" strike="noStrike" dirty="0">
                <a:solidFill>
                  <a:srgbClr val="2329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Premi </a:t>
            </a:r>
            <a:r>
              <a:rPr lang="en-ID" sz="1500" b="0" i="0" u="none" strike="noStrike" dirty="0" err="1">
                <a:solidFill>
                  <a:srgbClr val="2329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terbaik</a:t>
            </a:r>
            <a:endParaRPr lang="en-ID" sz="1500" b="0" i="0" u="none" strike="noStrike" dirty="0">
              <a:solidFill>
                <a:srgbClr val="2329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AutoNum type="arabicPeriod"/>
            </a:pPr>
            <a:r>
              <a:rPr lang="en-ID" sz="1500" dirty="0">
                <a:solidFill>
                  <a:srgbClr val="232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Benefit </a:t>
            </a:r>
            <a:r>
              <a:rPr lang="en-ID" sz="1500" dirty="0" err="1">
                <a:solidFill>
                  <a:srgbClr val="232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terbaik</a:t>
            </a:r>
            <a:endParaRPr lang="en-ID" sz="1500" dirty="0">
              <a:solidFill>
                <a:srgbClr val="2329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AutoNum type="arabicPeriod"/>
            </a:pPr>
            <a:r>
              <a:rPr lang="en-ID" sz="1500" b="0" i="0" u="none" strike="noStrike" dirty="0" err="1">
                <a:solidFill>
                  <a:srgbClr val="2329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Pelayanan</a:t>
            </a:r>
            <a:r>
              <a:rPr lang="en-ID" sz="1500" b="0" i="0" u="none" strike="noStrike" dirty="0">
                <a:solidFill>
                  <a:srgbClr val="2329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b="0" i="0" u="none" strike="noStrike" dirty="0" err="1">
                <a:solidFill>
                  <a:srgbClr val="2329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terbaik</a:t>
            </a:r>
            <a:endParaRPr lang="en-ID" sz="1500" b="0" i="0" u="none" strike="noStrike" dirty="0">
              <a:solidFill>
                <a:srgbClr val="2329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86AAF222-3A90-DFCD-59DF-169F248C4F9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222868" y="757097"/>
            <a:ext cx="3490538" cy="341184"/>
          </a:xfrm>
          <a:prstGeom prst="rect">
            <a:avLst/>
          </a:prstGeom>
        </p:spPr>
        <p:txBody>
          <a:bodyPr vert="horz" wrap="square" lIns="0" tIns="22860" rIns="0" bIns="0" rtlCol="0" anchor="t">
            <a:spAutoFit/>
          </a:bodyPr>
          <a:lstStyle/>
          <a:p>
            <a:pPr marL="16933">
              <a:lnSpc>
                <a:spcPct val="100000"/>
              </a:lnSpc>
              <a:spcBef>
                <a:spcPts val="180"/>
              </a:spcBef>
            </a:pPr>
            <a:r>
              <a:rPr lang="en-US" sz="2067" spc="160" dirty="0">
                <a:solidFill>
                  <a:srgbClr val="4885E8"/>
                </a:solidFill>
                <a:latin typeface="Verdana"/>
                <a:cs typeface="Verdana"/>
              </a:rPr>
              <a:t>Health </a:t>
            </a:r>
            <a:r>
              <a:rPr sz="2067" spc="-7" dirty="0">
                <a:solidFill>
                  <a:srgbClr val="4885E8"/>
                </a:solidFill>
                <a:latin typeface="Verdana"/>
                <a:cs typeface="Verdana"/>
              </a:rPr>
              <a:t>I</a:t>
            </a:r>
            <a:r>
              <a:rPr sz="2067" spc="33" dirty="0">
                <a:solidFill>
                  <a:srgbClr val="4885E8"/>
                </a:solidFill>
                <a:latin typeface="Verdana"/>
                <a:cs typeface="Verdana"/>
              </a:rPr>
              <a:t>n</a:t>
            </a:r>
            <a:r>
              <a:rPr sz="2067" spc="27" dirty="0">
                <a:solidFill>
                  <a:srgbClr val="4885E8"/>
                </a:solidFill>
                <a:latin typeface="Verdana"/>
                <a:cs typeface="Verdana"/>
              </a:rPr>
              <a:t>sur</a:t>
            </a:r>
            <a:r>
              <a:rPr sz="2067" dirty="0">
                <a:solidFill>
                  <a:srgbClr val="4885E8"/>
                </a:solidFill>
                <a:latin typeface="Verdana"/>
                <a:cs typeface="Verdana"/>
              </a:rPr>
              <a:t>a</a:t>
            </a:r>
            <a:r>
              <a:rPr sz="2067" spc="27" dirty="0">
                <a:solidFill>
                  <a:srgbClr val="4885E8"/>
                </a:solidFill>
                <a:latin typeface="Verdana"/>
                <a:cs typeface="Verdana"/>
              </a:rPr>
              <a:t>nc</a:t>
            </a:r>
            <a:r>
              <a:rPr sz="2067" spc="13" dirty="0">
                <a:solidFill>
                  <a:srgbClr val="4885E8"/>
                </a:solidFill>
                <a:latin typeface="Verdana"/>
                <a:cs typeface="Verdana"/>
              </a:rPr>
              <a:t>e</a:t>
            </a:r>
            <a:endParaRPr sz="2067" dirty="0">
              <a:latin typeface="Verdana"/>
              <a:cs typeface="Verdana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56DD9E3-913A-25EA-85B2-9BFF4BD94D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29496"/>
            <a:ext cx="2544014" cy="1192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9202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51891" y="961040"/>
            <a:ext cx="10340109" cy="694207"/>
          </a:xfrm>
          <a:prstGeom prst="rect">
            <a:avLst/>
          </a:prstGeom>
        </p:spPr>
        <p:txBody>
          <a:bodyPr vert="horz" wrap="square" lIns="0" tIns="16933" rIns="0" bIns="0" rtlCol="0" anchor="ctr">
            <a:spAutoFit/>
          </a:bodyPr>
          <a:lstStyle/>
          <a:p>
            <a:pPr marL="17780" algn="ctr">
              <a:lnSpc>
                <a:spcPct val="100000"/>
              </a:lnSpc>
              <a:spcBef>
                <a:spcPts val="133"/>
              </a:spcBef>
            </a:pPr>
            <a:r>
              <a:rPr spc="-7" dirty="0"/>
              <a:t>Employee</a:t>
            </a:r>
            <a:r>
              <a:rPr spc="-33" dirty="0"/>
              <a:t> </a:t>
            </a:r>
            <a:r>
              <a:rPr spc="-13" dirty="0"/>
              <a:t>Benefit’s</a:t>
            </a:r>
            <a:r>
              <a:rPr spc="-73" dirty="0"/>
              <a:t> </a:t>
            </a:r>
            <a:r>
              <a:rPr spc="-7" dirty="0"/>
              <a:t>Services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215" y="2395516"/>
            <a:ext cx="12091416" cy="1138952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273641" y="2791310"/>
            <a:ext cx="10911840" cy="344475"/>
          </a:xfrm>
          <a:prstGeom prst="rect">
            <a:avLst/>
          </a:prstGeom>
        </p:spPr>
        <p:txBody>
          <a:bodyPr vert="horz" wrap="square" lIns="0" tIns="16087" rIns="0" bIns="0" rtlCol="0">
            <a:spAutoFit/>
          </a:bodyPr>
          <a:lstStyle/>
          <a:p>
            <a:pPr marL="16933">
              <a:spcBef>
                <a:spcPts val="127"/>
              </a:spcBef>
            </a:pPr>
            <a:r>
              <a:rPr sz="2133" i="1" spc="-13" dirty="0">
                <a:latin typeface="Arial"/>
                <a:cs typeface="Arial"/>
              </a:rPr>
              <a:t>Analyze</a:t>
            </a:r>
            <a:r>
              <a:rPr sz="2133" i="1" spc="73" dirty="0">
                <a:latin typeface="Arial"/>
                <a:cs typeface="Arial"/>
              </a:rPr>
              <a:t> </a:t>
            </a:r>
            <a:r>
              <a:rPr sz="2133" i="1" spc="-7" dirty="0">
                <a:latin typeface="Arial"/>
                <a:cs typeface="Arial"/>
              </a:rPr>
              <a:t>existing</a:t>
            </a:r>
            <a:r>
              <a:rPr sz="2133" i="1" spc="27" dirty="0">
                <a:latin typeface="Arial"/>
                <a:cs typeface="Arial"/>
              </a:rPr>
              <a:t> </a:t>
            </a:r>
            <a:r>
              <a:rPr sz="2133" spc="-13" dirty="0">
                <a:latin typeface="Arial MT"/>
                <a:cs typeface="Arial MT"/>
              </a:rPr>
              <a:t>staff</a:t>
            </a:r>
            <a:r>
              <a:rPr sz="2133" dirty="0">
                <a:latin typeface="Arial MT"/>
                <a:cs typeface="Arial MT"/>
              </a:rPr>
              <a:t> </a:t>
            </a:r>
            <a:r>
              <a:rPr sz="2133" spc="-7" dirty="0">
                <a:latin typeface="Arial MT"/>
                <a:cs typeface="Arial MT"/>
              </a:rPr>
              <a:t>benefit</a:t>
            </a:r>
            <a:r>
              <a:rPr sz="2133" spc="27" dirty="0">
                <a:latin typeface="Arial MT"/>
                <a:cs typeface="Arial MT"/>
              </a:rPr>
              <a:t> </a:t>
            </a:r>
            <a:r>
              <a:rPr sz="2133" spc="-7" dirty="0">
                <a:latin typeface="Arial MT"/>
                <a:cs typeface="Arial MT"/>
              </a:rPr>
              <a:t>program</a:t>
            </a:r>
            <a:r>
              <a:rPr sz="2133" spc="27" dirty="0">
                <a:latin typeface="Arial MT"/>
                <a:cs typeface="Arial MT"/>
              </a:rPr>
              <a:t> </a:t>
            </a:r>
            <a:r>
              <a:rPr sz="2133" spc="-7" dirty="0">
                <a:latin typeface="Arial MT"/>
                <a:cs typeface="Arial MT"/>
              </a:rPr>
              <a:t>and</a:t>
            </a:r>
            <a:r>
              <a:rPr sz="2133" spc="33" dirty="0">
                <a:latin typeface="Arial MT"/>
                <a:cs typeface="Arial MT"/>
              </a:rPr>
              <a:t> </a:t>
            </a:r>
            <a:r>
              <a:rPr sz="2133" spc="-7" dirty="0">
                <a:latin typeface="Arial MT"/>
                <a:cs typeface="Arial MT"/>
              </a:rPr>
              <a:t>identify</a:t>
            </a:r>
            <a:r>
              <a:rPr sz="2133" dirty="0">
                <a:latin typeface="Arial MT"/>
                <a:cs typeface="Arial MT"/>
              </a:rPr>
              <a:t> </a:t>
            </a:r>
            <a:r>
              <a:rPr sz="2133" spc="-7" dirty="0">
                <a:latin typeface="Arial MT"/>
                <a:cs typeface="Arial MT"/>
              </a:rPr>
              <a:t>problems</a:t>
            </a:r>
            <a:r>
              <a:rPr sz="2133" spc="33" dirty="0">
                <a:latin typeface="Arial MT"/>
                <a:cs typeface="Arial MT"/>
              </a:rPr>
              <a:t> </a:t>
            </a:r>
            <a:r>
              <a:rPr sz="2133" spc="-7" dirty="0">
                <a:latin typeface="Arial MT"/>
                <a:cs typeface="Arial MT"/>
              </a:rPr>
              <a:t>or</a:t>
            </a:r>
            <a:r>
              <a:rPr sz="2133" spc="7" dirty="0">
                <a:latin typeface="Arial MT"/>
                <a:cs typeface="Arial MT"/>
              </a:rPr>
              <a:t> </a:t>
            </a:r>
            <a:r>
              <a:rPr sz="2133" spc="-7" dirty="0">
                <a:latin typeface="Arial MT"/>
                <a:cs typeface="Arial MT"/>
              </a:rPr>
              <a:t>deficiencies</a:t>
            </a:r>
            <a:r>
              <a:rPr sz="2133" spc="7" dirty="0">
                <a:latin typeface="Arial MT"/>
                <a:cs typeface="Arial MT"/>
              </a:rPr>
              <a:t> </a:t>
            </a:r>
            <a:r>
              <a:rPr sz="2133" spc="-7" dirty="0">
                <a:latin typeface="Arial MT"/>
                <a:cs typeface="Arial MT"/>
              </a:rPr>
              <a:t>of</a:t>
            </a:r>
            <a:r>
              <a:rPr sz="2133" spc="7" dirty="0">
                <a:latin typeface="Arial MT"/>
                <a:cs typeface="Arial MT"/>
              </a:rPr>
              <a:t> </a:t>
            </a:r>
            <a:r>
              <a:rPr sz="2133" spc="-7" dirty="0">
                <a:latin typeface="Arial MT"/>
                <a:cs typeface="Arial MT"/>
              </a:rPr>
              <a:t>the</a:t>
            </a:r>
            <a:r>
              <a:rPr sz="2133" spc="27" dirty="0">
                <a:latin typeface="Arial MT"/>
                <a:cs typeface="Arial MT"/>
              </a:rPr>
              <a:t> </a:t>
            </a:r>
            <a:r>
              <a:rPr sz="2133" spc="-7" dirty="0">
                <a:latin typeface="Arial MT"/>
                <a:cs typeface="Arial MT"/>
              </a:rPr>
              <a:t>program.</a:t>
            </a:r>
            <a:endParaRPr sz="2133" dirty="0">
              <a:latin typeface="Arial MT"/>
              <a:cs typeface="Arial MT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77215" y="3531579"/>
            <a:ext cx="12092093" cy="3086099"/>
            <a:chOff x="57911" y="2438387"/>
            <a:chExt cx="9069070" cy="2625725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7911" y="2438387"/>
              <a:ext cx="9068562" cy="854214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7911" y="3323843"/>
              <a:ext cx="9068562" cy="8542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7911" y="4209282"/>
              <a:ext cx="9068562" cy="854214"/>
            </a:xfrm>
            <a:prstGeom prst="rect">
              <a:avLst/>
            </a:prstGeom>
          </p:spPr>
        </p:pic>
      </p:grpSp>
      <p:sp>
        <p:nvSpPr>
          <p:cNvPr id="10" name="object 10"/>
          <p:cNvSpPr txBox="1"/>
          <p:nvPr/>
        </p:nvSpPr>
        <p:spPr>
          <a:xfrm>
            <a:off x="273641" y="3719974"/>
            <a:ext cx="10706100" cy="2786170"/>
          </a:xfrm>
          <a:prstGeom prst="rect">
            <a:avLst/>
          </a:prstGeom>
        </p:spPr>
        <p:txBody>
          <a:bodyPr vert="horz" wrap="square" lIns="0" tIns="16087" rIns="0" bIns="0" rtlCol="0">
            <a:spAutoFit/>
          </a:bodyPr>
          <a:lstStyle/>
          <a:p>
            <a:pPr marL="16933">
              <a:spcBef>
                <a:spcPts val="127"/>
              </a:spcBef>
            </a:pPr>
            <a:r>
              <a:rPr sz="2133" spc="-7" dirty="0">
                <a:latin typeface="Arial MT"/>
                <a:cs typeface="Arial MT"/>
              </a:rPr>
              <a:t>Design and</a:t>
            </a:r>
            <a:r>
              <a:rPr sz="2133" spc="13" dirty="0">
                <a:latin typeface="Arial MT"/>
                <a:cs typeface="Arial MT"/>
              </a:rPr>
              <a:t> </a:t>
            </a:r>
            <a:r>
              <a:rPr sz="2133" spc="-7" dirty="0">
                <a:latin typeface="Arial MT"/>
                <a:cs typeface="Arial MT"/>
              </a:rPr>
              <a:t>recommend</a:t>
            </a:r>
            <a:r>
              <a:rPr sz="2133" spc="7" dirty="0">
                <a:latin typeface="Arial MT"/>
                <a:cs typeface="Arial MT"/>
              </a:rPr>
              <a:t> </a:t>
            </a:r>
            <a:r>
              <a:rPr sz="2133" spc="-13" dirty="0">
                <a:latin typeface="Arial MT"/>
                <a:cs typeface="Arial MT"/>
              </a:rPr>
              <a:t>staff </a:t>
            </a:r>
            <a:r>
              <a:rPr sz="2133" spc="-7" dirty="0">
                <a:latin typeface="Arial MT"/>
                <a:cs typeface="Arial MT"/>
              </a:rPr>
              <a:t>benefit</a:t>
            </a:r>
            <a:r>
              <a:rPr sz="2133" spc="20" dirty="0">
                <a:latin typeface="Arial MT"/>
                <a:cs typeface="Arial MT"/>
              </a:rPr>
              <a:t> </a:t>
            </a:r>
            <a:r>
              <a:rPr sz="2133" spc="-13" dirty="0">
                <a:latin typeface="Arial MT"/>
                <a:cs typeface="Arial MT"/>
              </a:rPr>
              <a:t>program</a:t>
            </a:r>
            <a:r>
              <a:rPr sz="2133" spc="7" dirty="0">
                <a:latin typeface="Arial MT"/>
                <a:cs typeface="Arial MT"/>
              </a:rPr>
              <a:t> </a:t>
            </a:r>
            <a:r>
              <a:rPr sz="2133" spc="-7" dirty="0">
                <a:latin typeface="Arial MT"/>
                <a:cs typeface="Arial MT"/>
              </a:rPr>
              <a:t>which</a:t>
            </a:r>
            <a:r>
              <a:rPr sz="2133" spc="13" dirty="0">
                <a:latin typeface="Arial MT"/>
                <a:cs typeface="Arial MT"/>
              </a:rPr>
              <a:t> </a:t>
            </a:r>
            <a:r>
              <a:rPr sz="2133" spc="-7" dirty="0">
                <a:latin typeface="Arial MT"/>
                <a:cs typeface="Arial MT"/>
              </a:rPr>
              <a:t>are</a:t>
            </a:r>
            <a:r>
              <a:rPr sz="2133" spc="13" dirty="0">
                <a:latin typeface="Arial MT"/>
                <a:cs typeface="Arial MT"/>
              </a:rPr>
              <a:t> </a:t>
            </a:r>
            <a:r>
              <a:rPr sz="2133" spc="-7" dirty="0">
                <a:latin typeface="Arial MT"/>
                <a:cs typeface="Arial MT"/>
              </a:rPr>
              <a:t>suitable to</a:t>
            </a:r>
            <a:r>
              <a:rPr sz="2133" spc="7" dirty="0">
                <a:latin typeface="Arial MT"/>
                <a:cs typeface="Arial MT"/>
              </a:rPr>
              <a:t> </a:t>
            </a:r>
            <a:r>
              <a:rPr sz="2133" spc="-13" dirty="0">
                <a:latin typeface="Arial MT"/>
                <a:cs typeface="Arial MT"/>
              </a:rPr>
              <a:t>Company’s</a:t>
            </a:r>
            <a:r>
              <a:rPr sz="2133" spc="40" dirty="0">
                <a:latin typeface="Arial MT"/>
                <a:cs typeface="Arial MT"/>
              </a:rPr>
              <a:t> </a:t>
            </a:r>
            <a:r>
              <a:rPr sz="2133" spc="-13" dirty="0">
                <a:latin typeface="Arial MT"/>
                <a:cs typeface="Arial MT"/>
              </a:rPr>
              <a:t>needs.</a:t>
            </a:r>
            <a:endParaRPr sz="2133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2400" dirty="0">
              <a:latin typeface="Arial MT"/>
              <a:cs typeface="Arial MT"/>
            </a:endParaRPr>
          </a:p>
          <a:p>
            <a:pPr>
              <a:spcBef>
                <a:spcPts val="20"/>
              </a:spcBef>
            </a:pPr>
            <a:endParaRPr sz="2800" dirty="0">
              <a:latin typeface="Arial MT"/>
              <a:cs typeface="Arial MT"/>
            </a:endParaRPr>
          </a:p>
          <a:p>
            <a:pPr marL="16933" marR="6773">
              <a:lnSpc>
                <a:spcPts val="2213"/>
              </a:lnSpc>
              <a:spcBef>
                <a:spcPts val="7"/>
              </a:spcBef>
            </a:pPr>
            <a:r>
              <a:rPr sz="2133" spc="-7" dirty="0">
                <a:latin typeface="Arial MT"/>
                <a:cs typeface="Arial MT"/>
              </a:rPr>
              <a:t>Analyze</a:t>
            </a:r>
            <a:r>
              <a:rPr sz="2133" spc="20" dirty="0">
                <a:latin typeface="Arial MT"/>
                <a:cs typeface="Arial MT"/>
              </a:rPr>
              <a:t> </a:t>
            </a:r>
            <a:r>
              <a:rPr sz="2133" spc="-7" dirty="0">
                <a:latin typeface="Arial MT"/>
                <a:cs typeface="Arial MT"/>
              </a:rPr>
              <a:t>claims</a:t>
            </a:r>
            <a:r>
              <a:rPr sz="2133" dirty="0">
                <a:latin typeface="Arial MT"/>
                <a:cs typeface="Arial MT"/>
              </a:rPr>
              <a:t> </a:t>
            </a:r>
            <a:r>
              <a:rPr sz="2133" spc="-7" dirty="0">
                <a:latin typeface="Arial MT"/>
                <a:cs typeface="Arial MT"/>
              </a:rPr>
              <a:t>experience</a:t>
            </a:r>
            <a:r>
              <a:rPr sz="2133" spc="40" dirty="0">
                <a:latin typeface="Arial MT"/>
                <a:cs typeface="Arial MT"/>
              </a:rPr>
              <a:t> </a:t>
            </a:r>
            <a:r>
              <a:rPr sz="2133" spc="-7" dirty="0">
                <a:latin typeface="Arial MT"/>
                <a:cs typeface="Arial MT"/>
              </a:rPr>
              <a:t>and</a:t>
            </a:r>
            <a:r>
              <a:rPr sz="2133" spc="7" dirty="0">
                <a:latin typeface="Arial MT"/>
                <a:cs typeface="Arial MT"/>
              </a:rPr>
              <a:t> </a:t>
            </a:r>
            <a:r>
              <a:rPr sz="2133" spc="-7" dirty="0">
                <a:latin typeface="Arial MT"/>
                <a:cs typeface="Arial MT"/>
              </a:rPr>
              <a:t>trends</a:t>
            </a:r>
            <a:r>
              <a:rPr sz="2133" spc="33" dirty="0">
                <a:latin typeface="Arial MT"/>
                <a:cs typeface="Arial MT"/>
              </a:rPr>
              <a:t> </a:t>
            </a:r>
            <a:r>
              <a:rPr sz="2133" spc="-7" dirty="0">
                <a:latin typeface="Arial MT"/>
                <a:cs typeface="Arial MT"/>
              </a:rPr>
              <a:t>and</a:t>
            </a:r>
            <a:r>
              <a:rPr sz="2133" dirty="0">
                <a:latin typeface="Arial MT"/>
                <a:cs typeface="Arial MT"/>
              </a:rPr>
              <a:t> </a:t>
            </a:r>
            <a:r>
              <a:rPr sz="2133" spc="-7" dirty="0">
                <a:latin typeface="Arial MT"/>
                <a:cs typeface="Arial MT"/>
              </a:rPr>
              <a:t>suggesting</a:t>
            </a:r>
            <a:r>
              <a:rPr sz="2133" spc="27" dirty="0">
                <a:latin typeface="Arial MT"/>
                <a:cs typeface="Arial MT"/>
              </a:rPr>
              <a:t> </a:t>
            </a:r>
            <a:r>
              <a:rPr sz="2133" spc="-20" dirty="0">
                <a:latin typeface="Arial MT"/>
                <a:cs typeface="Arial MT"/>
              </a:rPr>
              <a:t>ways</a:t>
            </a:r>
            <a:r>
              <a:rPr sz="2133" spc="47" dirty="0">
                <a:latin typeface="Arial MT"/>
                <a:cs typeface="Arial MT"/>
              </a:rPr>
              <a:t> </a:t>
            </a:r>
            <a:r>
              <a:rPr sz="2133" spc="-7" dirty="0">
                <a:latin typeface="Arial MT"/>
                <a:cs typeface="Arial MT"/>
              </a:rPr>
              <a:t>in</a:t>
            </a:r>
            <a:r>
              <a:rPr sz="2133" spc="7" dirty="0">
                <a:latin typeface="Arial MT"/>
                <a:cs typeface="Arial MT"/>
              </a:rPr>
              <a:t> </a:t>
            </a:r>
            <a:r>
              <a:rPr sz="2133" spc="-13" dirty="0">
                <a:latin typeface="Arial MT"/>
                <a:cs typeface="Arial MT"/>
              </a:rPr>
              <a:t>which</a:t>
            </a:r>
            <a:r>
              <a:rPr sz="2133" spc="27" dirty="0">
                <a:latin typeface="Arial MT"/>
                <a:cs typeface="Arial MT"/>
              </a:rPr>
              <a:t> </a:t>
            </a:r>
            <a:r>
              <a:rPr sz="2133" spc="-7" dirty="0">
                <a:latin typeface="Arial MT"/>
                <a:cs typeface="Arial MT"/>
              </a:rPr>
              <a:t>those</a:t>
            </a:r>
            <a:r>
              <a:rPr sz="2133" spc="7" dirty="0">
                <a:latin typeface="Arial MT"/>
                <a:cs typeface="Arial MT"/>
              </a:rPr>
              <a:t> </a:t>
            </a:r>
            <a:r>
              <a:rPr sz="2133" spc="-7" dirty="0">
                <a:latin typeface="Arial MT"/>
                <a:cs typeface="Arial MT"/>
              </a:rPr>
              <a:t>trends</a:t>
            </a:r>
            <a:r>
              <a:rPr sz="2133" spc="33" dirty="0">
                <a:latin typeface="Arial MT"/>
                <a:cs typeface="Arial MT"/>
              </a:rPr>
              <a:t> </a:t>
            </a:r>
            <a:r>
              <a:rPr sz="2133" spc="-7" dirty="0">
                <a:latin typeface="Arial MT"/>
                <a:cs typeface="Arial MT"/>
              </a:rPr>
              <a:t>can</a:t>
            </a:r>
            <a:r>
              <a:rPr sz="2133" dirty="0">
                <a:latin typeface="Arial MT"/>
                <a:cs typeface="Arial MT"/>
              </a:rPr>
              <a:t> </a:t>
            </a:r>
            <a:r>
              <a:rPr sz="2133" spc="-7" dirty="0">
                <a:latin typeface="Arial MT"/>
                <a:cs typeface="Arial MT"/>
              </a:rPr>
              <a:t>be </a:t>
            </a:r>
            <a:r>
              <a:rPr sz="2133" spc="-573" dirty="0">
                <a:latin typeface="Arial MT"/>
                <a:cs typeface="Arial MT"/>
              </a:rPr>
              <a:t> </a:t>
            </a:r>
            <a:r>
              <a:rPr sz="2133" spc="-7" dirty="0">
                <a:latin typeface="Arial MT"/>
                <a:cs typeface="Arial MT"/>
              </a:rPr>
              <a:t>reversed</a:t>
            </a:r>
            <a:r>
              <a:rPr sz="2133" spc="13" dirty="0">
                <a:latin typeface="Arial MT"/>
                <a:cs typeface="Arial MT"/>
              </a:rPr>
              <a:t> </a:t>
            </a:r>
            <a:r>
              <a:rPr sz="2133" spc="-7" dirty="0">
                <a:latin typeface="Arial MT"/>
                <a:cs typeface="Arial MT"/>
              </a:rPr>
              <a:t>as</a:t>
            </a:r>
            <a:r>
              <a:rPr sz="2133" dirty="0">
                <a:latin typeface="Arial MT"/>
                <a:cs typeface="Arial MT"/>
              </a:rPr>
              <a:t> </a:t>
            </a:r>
            <a:r>
              <a:rPr sz="2133" spc="-7" dirty="0">
                <a:latin typeface="Arial MT"/>
                <a:cs typeface="Arial MT"/>
              </a:rPr>
              <a:t>part</a:t>
            </a:r>
            <a:r>
              <a:rPr sz="2133" spc="7" dirty="0">
                <a:latin typeface="Arial MT"/>
                <a:cs typeface="Arial MT"/>
              </a:rPr>
              <a:t> </a:t>
            </a:r>
            <a:r>
              <a:rPr sz="2133" spc="-7" dirty="0">
                <a:latin typeface="Arial MT"/>
                <a:cs typeface="Arial MT"/>
              </a:rPr>
              <a:t>of a long term</a:t>
            </a:r>
            <a:r>
              <a:rPr sz="2133" spc="13" dirty="0">
                <a:latin typeface="Arial MT"/>
                <a:cs typeface="Arial MT"/>
              </a:rPr>
              <a:t> </a:t>
            </a:r>
            <a:r>
              <a:rPr sz="2133" spc="-7" dirty="0">
                <a:latin typeface="Arial MT"/>
                <a:cs typeface="Arial MT"/>
              </a:rPr>
              <a:t>cost</a:t>
            </a:r>
            <a:r>
              <a:rPr sz="2133" dirty="0">
                <a:latin typeface="Arial MT"/>
                <a:cs typeface="Arial MT"/>
              </a:rPr>
              <a:t> </a:t>
            </a:r>
            <a:r>
              <a:rPr sz="2133" spc="-7" dirty="0">
                <a:latin typeface="Arial MT"/>
                <a:cs typeface="Arial MT"/>
              </a:rPr>
              <a:t>control </a:t>
            </a:r>
            <a:r>
              <a:rPr sz="2133" spc="-27" dirty="0">
                <a:latin typeface="Arial MT"/>
                <a:cs typeface="Arial MT"/>
              </a:rPr>
              <a:t>strategy.</a:t>
            </a:r>
            <a:endParaRPr sz="2133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2400" dirty="0">
              <a:latin typeface="Arial MT"/>
              <a:cs typeface="Arial MT"/>
            </a:endParaRPr>
          </a:p>
          <a:p>
            <a:pPr>
              <a:spcBef>
                <a:spcPts val="13"/>
              </a:spcBef>
            </a:pPr>
            <a:endParaRPr sz="2467" dirty="0">
              <a:latin typeface="Arial MT"/>
              <a:cs typeface="Arial MT"/>
            </a:endParaRPr>
          </a:p>
          <a:p>
            <a:pPr marL="16933"/>
            <a:r>
              <a:rPr sz="2133" spc="-7" dirty="0">
                <a:latin typeface="Arial MT"/>
                <a:cs typeface="Arial MT"/>
              </a:rPr>
              <a:t>Wellness</a:t>
            </a:r>
            <a:r>
              <a:rPr sz="2133" spc="-60" dirty="0">
                <a:latin typeface="Arial MT"/>
                <a:cs typeface="Arial MT"/>
              </a:rPr>
              <a:t> </a:t>
            </a:r>
            <a:r>
              <a:rPr sz="2133" spc="-7" dirty="0">
                <a:latin typeface="Arial MT"/>
                <a:cs typeface="Arial MT"/>
              </a:rPr>
              <a:t>Program</a:t>
            </a:r>
            <a:endParaRPr sz="2133" dirty="0">
              <a:latin typeface="Arial MT"/>
              <a:cs typeface="Arial MT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73641" y="1655247"/>
            <a:ext cx="2470573" cy="509541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16933">
              <a:spcBef>
                <a:spcPts val="133"/>
              </a:spcBef>
            </a:pPr>
            <a:r>
              <a:rPr sz="3200" b="1" spc="-7" dirty="0">
                <a:solidFill>
                  <a:srgbClr val="404040"/>
                </a:solidFill>
                <a:latin typeface="Arial"/>
                <a:cs typeface="Arial"/>
              </a:rPr>
              <a:t>Consultancy</a:t>
            </a:r>
            <a:endParaRPr sz="3200">
              <a:latin typeface="Arial"/>
              <a:cs typeface="Arial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9BB40D0-1CBE-1D68-D5FD-7212B043AE0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-29496"/>
            <a:ext cx="2544014" cy="119297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52518" y="1172917"/>
            <a:ext cx="4218088" cy="674608"/>
          </a:xfrm>
          <a:prstGeom prst="rect">
            <a:avLst/>
          </a:prstGeom>
        </p:spPr>
        <p:txBody>
          <a:bodyPr vert="horz" wrap="square" lIns="0" tIns="17780" rIns="0" bIns="0" rtlCol="0" anchor="ctr">
            <a:spAutoFit/>
          </a:bodyPr>
          <a:lstStyle/>
          <a:p>
            <a:pPr marL="16933">
              <a:lnSpc>
                <a:spcPct val="100000"/>
              </a:lnSpc>
              <a:spcBef>
                <a:spcPts val="140"/>
              </a:spcBef>
            </a:pPr>
            <a:r>
              <a:rPr sz="4267" spc="-13" dirty="0"/>
              <a:t>Wellness</a:t>
            </a:r>
            <a:r>
              <a:rPr sz="4267" spc="-127" dirty="0"/>
              <a:t> </a:t>
            </a:r>
            <a:r>
              <a:rPr sz="4267" dirty="0"/>
              <a:t>Program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62801" y="1751351"/>
            <a:ext cx="8477293" cy="4545411"/>
          </a:xfrm>
          <a:prstGeom prst="rect">
            <a:avLst/>
          </a:prstGeom>
        </p:spPr>
        <p:txBody>
          <a:bodyPr vert="horz" wrap="square" lIns="0" tIns="261620" rIns="0" bIns="0" rtlCol="0">
            <a:spAutoFit/>
          </a:bodyPr>
          <a:lstStyle/>
          <a:p>
            <a:pPr marL="16933">
              <a:spcBef>
                <a:spcPts val="2060"/>
              </a:spcBef>
            </a:pPr>
            <a:r>
              <a:rPr sz="3200" b="1" spc="-13" dirty="0">
                <a:solidFill>
                  <a:srgbClr val="404040"/>
                </a:solidFill>
                <a:latin typeface="Arial"/>
                <a:cs typeface="Arial"/>
              </a:rPr>
              <a:t>Wellness</a:t>
            </a:r>
            <a:r>
              <a:rPr sz="3200" b="1" spc="-6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404040"/>
                </a:solidFill>
                <a:latin typeface="Arial"/>
                <a:cs typeface="Arial"/>
              </a:rPr>
              <a:t>Implementation</a:t>
            </a:r>
            <a:endParaRPr sz="3200" dirty="0">
              <a:latin typeface="Arial"/>
              <a:cs typeface="Arial"/>
            </a:endParaRPr>
          </a:p>
          <a:p>
            <a:pPr marL="573179" indent="-458035">
              <a:spcBef>
                <a:spcPts val="1125"/>
              </a:spcBef>
              <a:buChar char="•"/>
              <a:tabLst>
                <a:tab pos="573179" algn="l"/>
                <a:tab pos="574026" algn="l"/>
              </a:tabLst>
            </a:pPr>
            <a:r>
              <a:rPr sz="1867" dirty="0">
                <a:latin typeface="Arial MT"/>
                <a:cs typeface="Arial MT"/>
              </a:rPr>
              <a:t>Health</a:t>
            </a:r>
            <a:r>
              <a:rPr sz="1867" spc="-120" dirty="0">
                <a:latin typeface="Arial MT"/>
                <a:cs typeface="Arial MT"/>
              </a:rPr>
              <a:t> </a:t>
            </a:r>
            <a:r>
              <a:rPr sz="1867" spc="-53" dirty="0">
                <a:latin typeface="Arial MT"/>
                <a:cs typeface="Arial MT"/>
              </a:rPr>
              <a:t>Talk</a:t>
            </a:r>
            <a:endParaRPr sz="2667" dirty="0">
              <a:latin typeface="Arial MT"/>
              <a:cs typeface="Arial MT"/>
            </a:endParaRPr>
          </a:p>
          <a:p>
            <a:pPr marL="573179" indent="-458035">
              <a:buChar char="•"/>
              <a:tabLst>
                <a:tab pos="573179" algn="l"/>
                <a:tab pos="574026" algn="l"/>
              </a:tabLst>
            </a:pPr>
            <a:r>
              <a:rPr sz="1867" spc="-7" dirty="0">
                <a:latin typeface="Arial MT"/>
                <a:cs typeface="Arial MT"/>
              </a:rPr>
              <a:t>Mini</a:t>
            </a:r>
            <a:r>
              <a:rPr sz="1867" spc="-27" dirty="0">
                <a:latin typeface="Arial MT"/>
                <a:cs typeface="Arial MT"/>
              </a:rPr>
              <a:t> </a:t>
            </a:r>
            <a:r>
              <a:rPr sz="1867" dirty="0">
                <a:latin typeface="Arial MT"/>
                <a:cs typeface="Arial MT"/>
              </a:rPr>
              <a:t>Medical</a:t>
            </a:r>
            <a:r>
              <a:rPr sz="1867" spc="-60" dirty="0">
                <a:latin typeface="Arial MT"/>
                <a:cs typeface="Arial MT"/>
              </a:rPr>
              <a:t> </a:t>
            </a:r>
            <a:r>
              <a:rPr sz="1867" spc="-7" dirty="0">
                <a:latin typeface="Arial MT"/>
                <a:cs typeface="Arial MT"/>
              </a:rPr>
              <a:t>Check-Up</a:t>
            </a:r>
            <a:endParaRPr sz="1867" dirty="0">
              <a:latin typeface="Arial MT"/>
              <a:cs typeface="Arial MT"/>
            </a:endParaRPr>
          </a:p>
          <a:p>
            <a:pPr marL="312412">
              <a:spcBef>
                <a:spcPts val="447"/>
              </a:spcBef>
            </a:pPr>
            <a:r>
              <a:rPr lang="en-US" sz="1867" dirty="0">
                <a:latin typeface="Arial MT"/>
                <a:cs typeface="Arial MT"/>
              </a:rPr>
              <a:t>    </a:t>
            </a:r>
            <a:r>
              <a:rPr sz="1867" dirty="0">
                <a:latin typeface="Arial MT"/>
                <a:cs typeface="Arial MT"/>
              </a:rPr>
              <a:t>(</a:t>
            </a:r>
            <a:r>
              <a:rPr sz="1867" spc="-13" dirty="0">
                <a:latin typeface="Arial MT"/>
                <a:cs typeface="Arial MT"/>
              </a:rPr>
              <a:t> </a:t>
            </a:r>
            <a:r>
              <a:rPr sz="1867" spc="-7" dirty="0">
                <a:latin typeface="Arial MT"/>
                <a:cs typeface="Arial MT"/>
              </a:rPr>
              <a:t>For</a:t>
            </a:r>
            <a:r>
              <a:rPr sz="1867" spc="-27" dirty="0">
                <a:latin typeface="Arial MT"/>
                <a:cs typeface="Arial MT"/>
              </a:rPr>
              <a:t> </a:t>
            </a:r>
            <a:r>
              <a:rPr sz="1867" dirty="0">
                <a:latin typeface="Arial MT"/>
                <a:cs typeface="Arial MT"/>
              </a:rPr>
              <a:t>each</a:t>
            </a:r>
            <a:r>
              <a:rPr sz="1867" spc="-40" dirty="0">
                <a:latin typeface="Arial MT"/>
                <a:cs typeface="Arial MT"/>
              </a:rPr>
              <a:t> </a:t>
            </a:r>
            <a:r>
              <a:rPr sz="1867" spc="-7" dirty="0">
                <a:latin typeface="Arial MT"/>
                <a:cs typeface="Arial MT"/>
              </a:rPr>
              <a:t>employee</a:t>
            </a:r>
            <a:r>
              <a:rPr sz="1867" spc="-13" dirty="0">
                <a:latin typeface="Arial MT"/>
                <a:cs typeface="Arial MT"/>
              </a:rPr>
              <a:t> </a:t>
            </a:r>
            <a:r>
              <a:rPr sz="1867" dirty="0">
                <a:latin typeface="Arial MT"/>
                <a:cs typeface="Arial MT"/>
              </a:rPr>
              <a:t>after</a:t>
            </a:r>
            <a:r>
              <a:rPr sz="1867" spc="-60" dirty="0">
                <a:latin typeface="Arial MT"/>
                <a:cs typeface="Arial MT"/>
              </a:rPr>
              <a:t> </a:t>
            </a:r>
            <a:r>
              <a:rPr sz="1867" dirty="0">
                <a:latin typeface="Arial MT"/>
                <a:cs typeface="Arial MT"/>
              </a:rPr>
              <a:t>attending</a:t>
            </a:r>
            <a:r>
              <a:rPr sz="1867" spc="-60" dirty="0">
                <a:latin typeface="Arial MT"/>
                <a:cs typeface="Arial MT"/>
              </a:rPr>
              <a:t> </a:t>
            </a:r>
            <a:r>
              <a:rPr sz="1867" dirty="0">
                <a:latin typeface="Arial MT"/>
                <a:cs typeface="Arial MT"/>
              </a:rPr>
              <a:t>the</a:t>
            </a:r>
            <a:r>
              <a:rPr sz="1867" spc="-27" dirty="0">
                <a:latin typeface="Arial MT"/>
                <a:cs typeface="Arial MT"/>
              </a:rPr>
              <a:t> </a:t>
            </a:r>
            <a:r>
              <a:rPr sz="1867" dirty="0">
                <a:latin typeface="Arial MT"/>
                <a:cs typeface="Arial MT"/>
              </a:rPr>
              <a:t>Health</a:t>
            </a:r>
            <a:r>
              <a:rPr sz="1867" spc="-73" dirty="0">
                <a:latin typeface="Arial MT"/>
                <a:cs typeface="Arial MT"/>
              </a:rPr>
              <a:t> </a:t>
            </a:r>
            <a:r>
              <a:rPr sz="1867" spc="-53" dirty="0">
                <a:latin typeface="Arial MT"/>
                <a:cs typeface="Arial MT"/>
              </a:rPr>
              <a:t>Talk</a:t>
            </a:r>
            <a:r>
              <a:rPr sz="1867" spc="-27" dirty="0">
                <a:latin typeface="Arial MT"/>
                <a:cs typeface="Arial MT"/>
              </a:rPr>
              <a:t> </a:t>
            </a:r>
            <a:r>
              <a:rPr sz="1867" dirty="0">
                <a:latin typeface="Arial MT"/>
                <a:cs typeface="Arial MT"/>
              </a:rPr>
              <a:t>program</a:t>
            </a:r>
            <a:r>
              <a:rPr sz="1867" spc="-53" dirty="0">
                <a:latin typeface="Arial MT"/>
                <a:cs typeface="Arial MT"/>
              </a:rPr>
              <a:t> </a:t>
            </a:r>
            <a:r>
              <a:rPr sz="1867" dirty="0">
                <a:latin typeface="Arial MT"/>
                <a:cs typeface="Arial MT"/>
              </a:rPr>
              <a:t>)</a:t>
            </a:r>
            <a:endParaRPr sz="2667" dirty="0">
              <a:latin typeface="Arial MT"/>
              <a:cs typeface="Arial MT"/>
            </a:endParaRPr>
          </a:p>
          <a:p>
            <a:pPr marL="573179" indent="-458035">
              <a:buChar char="•"/>
              <a:tabLst>
                <a:tab pos="573179" algn="l"/>
                <a:tab pos="574026" algn="l"/>
              </a:tabLst>
            </a:pPr>
            <a:r>
              <a:rPr sz="1867" spc="-7" dirty="0">
                <a:latin typeface="Arial MT"/>
                <a:cs typeface="Arial MT"/>
              </a:rPr>
              <a:t>Door</a:t>
            </a:r>
            <a:r>
              <a:rPr sz="1867" spc="-40" dirty="0">
                <a:latin typeface="Arial MT"/>
                <a:cs typeface="Arial MT"/>
              </a:rPr>
              <a:t> </a:t>
            </a:r>
            <a:r>
              <a:rPr sz="1867" dirty="0">
                <a:latin typeface="Arial MT"/>
                <a:cs typeface="Arial MT"/>
              </a:rPr>
              <a:t>Prize</a:t>
            </a:r>
            <a:r>
              <a:rPr sz="1867" spc="-33" dirty="0">
                <a:latin typeface="Arial MT"/>
                <a:cs typeface="Arial MT"/>
              </a:rPr>
              <a:t> </a:t>
            </a:r>
            <a:r>
              <a:rPr sz="1867" dirty="0">
                <a:latin typeface="Arial MT"/>
                <a:cs typeface="Arial MT"/>
              </a:rPr>
              <a:t>(</a:t>
            </a:r>
            <a:r>
              <a:rPr sz="1867" spc="-13" dirty="0">
                <a:latin typeface="Arial MT"/>
                <a:cs typeface="Arial MT"/>
              </a:rPr>
              <a:t> </a:t>
            </a:r>
            <a:r>
              <a:rPr sz="1867" spc="-7" dirty="0">
                <a:latin typeface="Arial MT"/>
                <a:cs typeface="Arial MT"/>
              </a:rPr>
              <a:t>No</a:t>
            </a:r>
            <a:r>
              <a:rPr sz="1867" spc="-20" dirty="0">
                <a:latin typeface="Arial MT"/>
                <a:cs typeface="Arial MT"/>
              </a:rPr>
              <a:t> </a:t>
            </a:r>
            <a:r>
              <a:rPr sz="1867" dirty="0">
                <a:latin typeface="Arial MT"/>
                <a:cs typeface="Arial MT"/>
              </a:rPr>
              <a:t>claim</a:t>
            </a:r>
            <a:r>
              <a:rPr sz="1867" spc="-27" dirty="0">
                <a:latin typeface="Arial MT"/>
                <a:cs typeface="Arial MT"/>
              </a:rPr>
              <a:t> </a:t>
            </a:r>
            <a:r>
              <a:rPr sz="1867" spc="-7" dirty="0">
                <a:latin typeface="Arial MT"/>
                <a:cs typeface="Arial MT"/>
              </a:rPr>
              <a:t>Reward</a:t>
            </a:r>
            <a:r>
              <a:rPr sz="1867" spc="-20" dirty="0">
                <a:latin typeface="Arial MT"/>
                <a:cs typeface="Arial MT"/>
              </a:rPr>
              <a:t> </a:t>
            </a:r>
            <a:r>
              <a:rPr sz="1867" dirty="0">
                <a:latin typeface="Arial MT"/>
                <a:cs typeface="Arial MT"/>
              </a:rPr>
              <a:t>)</a:t>
            </a:r>
          </a:p>
          <a:p>
            <a:pPr>
              <a:spcBef>
                <a:spcPts val="67"/>
              </a:spcBef>
              <a:buFont typeface="Arial MT"/>
              <a:buChar char="•"/>
            </a:pPr>
            <a:endParaRPr sz="2667" dirty="0">
              <a:latin typeface="Arial MT"/>
              <a:cs typeface="Arial MT"/>
            </a:endParaRPr>
          </a:p>
          <a:p>
            <a:pPr marL="573179" indent="-458035">
              <a:buChar char="•"/>
              <a:tabLst>
                <a:tab pos="573179" algn="l"/>
                <a:tab pos="574026" algn="l"/>
              </a:tabLst>
            </a:pPr>
            <a:r>
              <a:rPr sz="1867" dirty="0">
                <a:latin typeface="Arial MT"/>
                <a:cs typeface="Arial MT"/>
              </a:rPr>
              <a:t>Liaise</a:t>
            </a:r>
            <a:r>
              <a:rPr sz="1867" spc="-47" dirty="0">
                <a:latin typeface="Arial MT"/>
                <a:cs typeface="Arial MT"/>
              </a:rPr>
              <a:t> </a:t>
            </a:r>
            <a:r>
              <a:rPr sz="1867" spc="-7" dirty="0">
                <a:latin typeface="Arial MT"/>
                <a:cs typeface="Arial MT"/>
              </a:rPr>
              <a:t>with</a:t>
            </a:r>
            <a:r>
              <a:rPr sz="1867" spc="-27" dirty="0">
                <a:latin typeface="Arial MT"/>
                <a:cs typeface="Arial MT"/>
              </a:rPr>
              <a:t> </a:t>
            </a:r>
            <a:r>
              <a:rPr sz="1867" spc="-53" dirty="0">
                <a:latin typeface="Arial MT"/>
                <a:cs typeface="Arial MT"/>
              </a:rPr>
              <a:t>TPA</a:t>
            </a:r>
            <a:r>
              <a:rPr sz="1867" spc="-107" dirty="0">
                <a:latin typeface="Arial MT"/>
                <a:cs typeface="Arial MT"/>
              </a:rPr>
              <a:t> </a:t>
            </a:r>
            <a:r>
              <a:rPr sz="1867" dirty="0">
                <a:latin typeface="Arial MT"/>
                <a:cs typeface="Arial MT"/>
              </a:rPr>
              <a:t>for</a:t>
            </a:r>
            <a:r>
              <a:rPr sz="1867" spc="-27" dirty="0">
                <a:latin typeface="Arial MT"/>
                <a:cs typeface="Arial MT"/>
              </a:rPr>
              <a:t> </a:t>
            </a:r>
            <a:r>
              <a:rPr sz="1867" spc="-7" dirty="0">
                <a:latin typeface="Arial MT"/>
                <a:cs typeface="Arial MT"/>
              </a:rPr>
              <a:t>comprehensive</a:t>
            </a:r>
            <a:r>
              <a:rPr sz="1867" spc="-47" dirty="0">
                <a:latin typeface="Arial MT"/>
                <a:cs typeface="Arial MT"/>
              </a:rPr>
              <a:t> </a:t>
            </a:r>
            <a:r>
              <a:rPr sz="1867" dirty="0">
                <a:latin typeface="Arial MT"/>
                <a:cs typeface="Arial MT"/>
              </a:rPr>
              <a:t>Wellness</a:t>
            </a:r>
            <a:r>
              <a:rPr sz="1867" spc="-47" dirty="0">
                <a:latin typeface="Arial MT"/>
                <a:cs typeface="Arial MT"/>
              </a:rPr>
              <a:t> </a:t>
            </a:r>
            <a:r>
              <a:rPr sz="1867" dirty="0">
                <a:latin typeface="Arial MT"/>
                <a:cs typeface="Arial MT"/>
              </a:rPr>
              <a:t>program</a:t>
            </a:r>
          </a:p>
          <a:p>
            <a:pPr>
              <a:lnSpc>
                <a:spcPct val="100000"/>
              </a:lnSpc>
              <a:buFont typeface="Arial MT"/>
              <a:buChar char="•"/>
            </a:pPr>
            <a:endParaRPr sz="2733" dirty="0">
              <a:latin typeface="Arial MT"/>
              <a:cs typeface="Arial MT"/>
            </a:endParaRPr>
          </a:p>
          <a:p>
            <a:pPr marL="1172604" lvl="1" indent="-447875">
              <a:buFont typeface="Wingdings"/>
              <a:buChar char=""/>
              <a:tabLst>
                <a:tab pos="1172604" algn="l"/>
                <a:tab pos="1173451" algn="l"/>
              </a:tabLst>
            </a:pPr>
            <a:r>
              <a:rPr sz="1867" dirty="0">
                <a:latin typeface="Arial MT"/>
                <a:cs typeface="Arial MT"/>
              </a:rPr>
              <a:t>Initial</a:t>
            </a:r>
            <a:r>
              <a:rPr sz="1867" spc="-140" dirty="0">
                <a:latin typeface="Arial MT"/>
                <a:cs typeface="Arial MT"/>
              </a:rPr>
              <a:t> </a:t>
            </a:r>
            <a:r>
              <a:rPr sz="1867" dirty="0">
                <a:latin typeface="Arial MT"/>
                <a:cs typeface="Arial MT"/>
              </a:rPr>
              <a:t>Assess</a:t>
            </a:r>
            <a:r>
              <a:rPr sz="1867" spc="-13" dirty="0">
                <a:latin typeface="Arial MT"/>
                <a:cs typeface="Arial MT"/>
              </a:rPr>
              <a:t>m</a:t>
            </a:r>
            <a:r>
              <a:rPr sz="1867" dirty="0">
                <a:latin typeface="Arial MT"/>
                <a:cs typeface="Arial MT"/>
              </a:rPr>
              <a:t>e</a:t>
            </a:r>
            <a:r>
              <a:rPr sz="1867" spc="-20" dirty="0">
                <a:latin typeface="Arial MT"/>
                <a:cs typeface="Arial MT"/>
              </a:rPr>
              <a:t>n</a:t>
            </a:r>
            <a:r>
              <a:rPr sz="1867" dirty="0">
                <a:latin typeface="Arial MT"/>
                <a:cs typeface="Arial MT"/>
              </a:rPr>
              <a:t>t</a:t>
            </a:r>
            <a:r>
              <a:rPr sz="1867" spc="-53" dirty="0">
                <a:latin typeface="Arial MT"/>
                <a:cs typeface="Arial MT"/>
              </a:rPr>
              <a:t> </a:t>
            </a:r>
            <a:r>
              <a:rPr sz="1867" dirty="0">
                <a:latin typeface="Arial MT"/>
                <a:cs typeface="Arial MT"/>
              </a:rPr>
              <a:t>By</a:t>
            </a:r>
            <a:r>
              <a:rPr sz="1867" spc="-20" dirty="0">
                <a:latin typeface="Arial MT"/>
                <a:cs typeface="Arial MT"/>
              </a:rPr>
              <a:t> </a:t>
            </a:r>
            <a:r>
              <a:rPr sz="1867" dirty="0">
                <a:latin typeface="Arial MT"/>
                <a:cs typeface="Arial MT"/>
              </a:rPr>
              <a:t>Questionn</a:t>
            </a:r>
            <a:r>
              <a:rPr sz="1867" spc="-20" dirty="0">
                <a:latin typeface="Arial MT"/>
                <a:cs typeface="Arial MT"/>
              </a:rPr>
              <a:t>a</a:t>
            </a:r>
            <a:r>
              <a:rPr sz="1867" dirty="0">
                <a:latin typeface="Arial MT"/>
                <a:cs typeface="Arial MT"/>
              </a:rPr>
              <a:t>ire</a:t>
            </a:r>
          </a:p>
          <a:p>
            <a:pPr marL="1172604" lvl="1" indent="-447875">
              <a:spcBef>
                <a:spcPts val="447"/>
              </a:spcBef>
              <a:buFont typeface="Wingdings"/>
              <a:buChar char=""/>
              <a:tabLst>
                <a:tab pos="1172604" algn="l"/>
                <a:tab pos="1173451" algn="l"/>
              </a:tabLst>
            </a:pPr>
            <a:r>
              <a:rPr sz="1867" spc="-13" dirty="0">
                <a:latin typeface="Arial MT"/>
                <a:cs typeface="Arial MT"/>
              </a:rPr>
              <a:t>Vaccination</a:t>
            </a:r>
            <a:r>
              <a:rPr sz="1867" spc="-93" dirty="0">
                <a:latin typeface="Arial MT"/>
                <a:cs typeface="Arial MT"/>
              </a:rPr>
              <a:t> </a:t>
            </a:r>
            <a:r>
              <a:rPr sz="1867" dirty="0">
                <a:latin typeface="Arial MT"/>
                <a:cs typeface="Arial MT"/>
              </a:rPr>
              <a:t>on</a:t>
            </a:r>
            <a:r>
              <a:rPr sz="1867" spc="-53" dirty="0">
                <a:latin typeface="Arial MT"/>
                <a:cs typeface="Arial MT"/>
              </a:rPr>
              <a:t> </a:t>
            </a:r>
            <a:r>
              <a:rPr sz="1867" dirty="0">
                <a:latin typeface="Arial MT"/>
                <a:cs typeface="Arial MT"/>
              </a:rPr>
              <a:t>site</a:t>
            </a:r>
          </a:p>
          <a:p>
            <a:pPr marL="1172604" lvl="1" indent="-447875">
              <a:spcBef>
                <a:spcPts val="447"/>
              </a:spcBef>
              <a:buFont typeface="Wingdings"/>
              <a:buChar char=""/>
              <a:tabLst>
                <a:tab pos="1172604" algn="l"/>
                <a:tab pos="1173451" algn="l"/>
              </a:tabLst>
            </a:pPr>
            <a:r>
              <a:rPr sz="1867" dirty="0">
                <a:latin typeface="Arial MT"/>
                <a:cs typeface="Arial MT"/>
              </a:rPr>
              <a:t>Bi</a:t>
            </a:r>
            <a:r>
              <a:rPr sz="1867" spc="-7" dirty="0">
                <a:latin typeface="Arial MT"/>
                <a:cs typeface="Arial MT"/>
              </a:rPr>
              <a:t>om</a:t>
            </a:r>
            <a:r>
              <a:rPr sz="1867" dirty="0">
                <a:latin typeface="Arial MT"/>
                <a:cs typeface="Arial MT"/>
              </a:rPr>
              <a:t>etri</a:t>
            </a:r>
            <a:r>
              <a:rPr sz="1867" spc="7" dirty="0">
                <a:latin typeface="Arial MT"/>
                <a:cs typeface="Arial MT"/>
              </a:rPr>
              <a:t>c</a:t>
            </a:r>
            <a:r>
              <a:rPr sz="1867" dirty="0">
                <a:latin typeface="Arial MT"/>
                <a:cs typeface="Arial MT"/>
              </a:rPr>
              <a:t>s</a:t>
            </a:r>
            <a:r>
              <a:rPr sz="1867" spc="-152" dirty="0">
                <a:latin typeface="Arial MT"/>
                <a:cs typeface="Arial MT"/>
              </a:rPr>
              <a:t> </a:t>
            </a:r>
            <a:r>
              <a:rPr sz="1867" dirty="0">
                <a:latin typeface="Arial MT"/>
                <a:cs typeface="Arial MT"/>
              </a:rPr>
              <a:t>As</a:t>
            </a:r>
            <a:r>
              <a:rPr sz="1867" spc="7" dirty="0">
                <a:latin typeface="Arial MT"/>
                <a:cs typeface="Arial MT"/>
              </a:rPr>
              <a:t>s</a:t>
            </a:r>
            <a:r>
              <a:rPr sz="1867" dirty="0">
                <a:latin typeface="Arial MT"/>
                <a:cs typeface="Arial MT"/>
              </a:rPr>
              <a:t>es</a:t>
            </a:r>
            <a:r>
              <a:rPr sz="1867" spc="7" dirty="0">
                <a:latin typeface="Arial MT"/>
                <a:cs typeface="Arial MT"/>
              </a:rPr>
              <a:t>s</a:t>
            </a:r>
            <a:r>
              <a:rPr sz="1867" spc="-7" dirty="0">
                <a:latin typeface="Arial MT"/>
                <a:cs typeface="Arial MT"/>
              </a:rPr>
              <a:t>m</a:t>
            </a:r>
            <a:r>
              <a:rPr sz="1867" spc="-20" dirty="0">
                <a:latin typeface="Arial MT"/>
                <a:cs typeface="Arial MT"/>
              </a:rPr>
              <a:t>e</a:t>
            </a:r>
            <a:r>
              <a:rPr sz="1867" dirty="0">
                <a:latin typeface="Arial MT"/>
                <a:cs typeface="Arial MT"/>
              </a:rPr>
              <a:t>nt</a:t>
            </a:r>
          </a:p>
          <a:p>
            <a:pPr marL="1172604" lvl="1" indent="-447875">
              <a:spcBef>
                <a:spcPts val="453"/>
              </a:spcBef>
              <a:buFont typeface="Wingdings"/>
              <a:buChar char=""/>
              <a:tabLst>
                <a:tab pos="1172604" algn="l"/>
                <a:tab pos="1173451" algn="l"/>
              </a:tabLst>
            </a:pPr>
            <a:r>
              <a:rPr sz="1867" spc="-13" dirty="0">
                <a:latin typeface="Arial MT"/>
                <a:cs typeface="Arial MT"/>
              </a:rPr>
              <a:t>R</a:t>
            </a:r>
            <a:r>
              <a:rPr sz="1867" dirty="0">
                <a:latin typeface="Arial MT"/>
                <a:cs typeface="Arial MT"/>
              </a:rPr>
              <a:t>eports</a:t>
            </a:r>
            <a:r>
              <a:rPr sz="1867" spc="-147" dirty="0">
                <a:latin typeface="Arial MT"/>
                <a:cs typeface="Arial MT"/>
              </a:rPr>
              <a:t> </a:t>
            </a:r>
            <a:r>
              <a:rPr sz="1867" dirty="0">
                <a:latin typeface="Arial MT"/>
                <a:cs typeface="Arial MT"/>
              </a:rPr>
              <a:t>And</a:t>
            </a:r>
            <a:r>
              <a:rPr sz="1867" spc="-13" dirty="0">
                <a:latin typeface="Arial MT"/>
                <a:cs typeface="Arial MT"/>
              </a:rPr>
              <a:t> C</a:t>
            </a:r>
            <a:r>
              <a:rPr sz="1867" dirty="0">
                <a:latin typeface="Arial MT"/>
                <a:cs typeface="Arial MT"/>
              </a:rPr>
              <a:t>oordination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F6E926D-8FA8-A889-E2B3-539739CC06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9496"/>
            <a:ext cx="2544014" cy="119297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ADBCF3-F2DC-0B19-F2F5-A6CA2E98DAF6}"/>
              </a:ext>
            </a:extLst>
          </p:cNvPr>
          <p:cNvSpPr txBox="1"/>
          <p:nvPr/>
        </p:nvSpPr>
        <p:spPr>
          <a:xfrm>
            <a:off x="838200" y="2583822"/>
            <a:ext cx="10515599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Outsourcing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merupakan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sebuah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inisiatif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yang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biasanya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dilakukan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oleh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perusahaan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untuk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memangkas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biaya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operasional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mereka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.</a:t>
            </a:r>
          </a:p>
          <a:p>
            <a:pPr algn="just"/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Outsourcing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atau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alih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daya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kerap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disebut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juga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sebagai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penyedia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jasa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tenaga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kerja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. Perusahaan outsourcing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adalah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perusahaan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yang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menyediakan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jasa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dan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menyalurkan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tenaga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kerja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dengan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keahlian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tertentu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ke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perusahaan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yang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membutuhkan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.</a:t>
            </a:r>
          </a:p>
          <a:p>
            <a:pPr algn="just"/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Dalam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Undang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Undang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No. 13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Tahun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2003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tentang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ketenagakerjaan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menyatakan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bahwa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outsourcing (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Alih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Daya)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dikenal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sebagai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penyediaan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jasa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tenaga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kerja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seperti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yang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diatur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pada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pasal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64, 65 dan 66.</a:t>
            </a:r>
          </a:p>
          <a:p>
            <a:pPr algn="just"/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Dalam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dunia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Psikologi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Industri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,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tercatat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karyawan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outsourcing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adalah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karyawan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kontrak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yang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dipasok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dari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sebuah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perusahaan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penyedia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jasa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tenaga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outsourcing.</a:t>
            </a:r>
          </a:p>
          <a:p>
            <a:pPr algn="just"/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Adanya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outsourcing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ini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dirasa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dapat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membantu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perusahaan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yang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mengalami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kesulitan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dalam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mencari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karyawan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sesuai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standar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baku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yang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sudah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ditetapkan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.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Terlebih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lagi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dalam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jumlah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yang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tidak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sedikit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untuk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industri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manufaktur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,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semisalnya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. Hal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tersebut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 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membutuhkan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banyak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tenaga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kerja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yang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tidak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mungkin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mereka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seleksi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satu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 per </a:t>
            </a:r>
            <a:r>
              <a:rPr lang="en-ID" b="0" i="0" dirty="0" err="1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satu</a:t>
            </a:r>
            <a:r>
              <a:rPr lang="en-ID" b="0" i="0" dirty="0">
                <a:solidFill>
                  <a:srgbClr val="4A4A4A"/>
                </a:solidFill>
                <a:effectLst/>
                <a:latin typeface="PT Sans" panose="020B0503020203020204" pitchFamily="34" charset="0"/>
              </a:rPr>
              <a:t>.</a:t>
            </a:r>
          </a:p>
        </p:txBody>
      </p:sp>
      <p:sp>
        <p:nvSpPr>
          <p:cNvPr id="5" name="Rounded Rectangle 10">
            <a:extLst>
              <a:ext uri="{FF2B5EF4-FFF2-40B4-BE49-F238E27FC236}">
                <a16:creationId xmlns:a16="http://schemas.microsoft.com/office/drawing/2014/main" id="{63868892-F82E-BFD5-5720-3EF2E3B61658}"/>
              </a:ext>
            </a:extLst>
          </p:cNvPr>
          <p:cNvSpPr/>
          <p:nvPr/>
        </p:nvSpPr>
        <p:spPr>
          <a:xfrm>
            <a:off x="3161070" y="1548581"/>
            <a:ext cx="6400800" cy="976619"/>
          </a:xfrm>
          <a:prstGeom prst="roundRect">
            <a:avLst/>
          </a:prstGeom>
          <a:noFill/>
          <a:ln w="57150">
            <a:solidFill>
              <a:srgbClr val="FFC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Arial" charset="0"/>
                <a:cs typeface="Arial" charset="0"/>
              </a:rPr>
              <a:t>To become the most </a:t>
            </a:r>
            <a:r>
              <a:rPr lang="en-US" u="sng" dirty="0">
                <a:solidFill>
                  <a:schemeClr val="tx1"/>
                </a:solidFill>
                <a:latin typeface="Arial" charset="0"/>
                <a:cs typeface="Arial" charset="0"/>
              </a:rPr>
              <a:t>trusted</a:t>
            </a:r>
            <a:r>
              <a:rPr lang="en-US" dirty="0">
                <a:solidFill>
                  <a:schemeClr val="tx1"/>
                </a:solidFill>
                <a:latin typeface="Arial" charset="0"/>
                <a:cs typeface="Arial" charset="0"/>
              </a:rPr>
              <a:t> strategic partner in business process &amp; labor supply outsourcing services in Indonesia for our clients, partners &amp; employees.</a:t>
            </a:r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08F3BEA5-65AD-E075-67E1-E92026DABD0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350730" y="1062117"/>
            <a:ext cx="3490538" cy="341184"/>
          </a:xfrm>
          <a:prstGeom prst="rect">
            <a:avLst/>
          </a:prstGeom>
        </p:spPr>
        <p:txBody>
          <a:bodyPr vert="horz" wrap="square" lIns="0" tIns="22860" rIns="0" bIns="0" rtlCol="0" anchor="t">
            <a:spAutoFit/>
          </a:bodyPr>
          <a:lstStyle/>
          <a:p>
            <a:pPr marL="16933">
              <a:lnSpc>
                <a:spcPct val="100000"/>
              </a:lnSpc>
              <a:spcBef>
                <a:spcPts val="180"/>
              </a:spcBef>
            </a:pPr>
            <a:r>
              <a:rPr lang="en-US" sz="2067" spc="160" dirty="0">
                <a:solidFill>
                  <a:srgbClr val="4885E8"/>
                </a:solidFill>
                <a:latin typeface="Verdana"/>
                <a:cs typeface="Verdana"/>
              </a:rPr>
              <a:t>Outsource Service</a:t>
            </a:r>
            <a:endParaRPr sz="2067" dirty="0">
              <a:latin typeface="Verdana"/>
              <a:cs typeface="Verdana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7D4B91E-A4F8-2365-3A39-5EECE53472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9496"/>
            <a:ext cx="2544014" cy="1192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0997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A233E8B-040E-BCCE-E4F2-40412065E6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2722" y="3140010"/>
            <a:ext cx="4708251" cy="2849231"/>
          </a:xfrm>
        </p:spPr>
        <p:txBody>
          <a:bodyPr>
            <a:normAutofit/>
          </a:bodyPr>
          <a:lstStyle/>
          <a:p>
            <a:pPr eaLnBrk="1" hangingPunct="1">
              <a:lnSpc>
                <a:spcPct val="135000"/>
              </a:lnSpc>
              <a:buClr>
                <a:srgbClr val="0033CC"/>
              </a:buClr>
              <a:buFont typeface="Wingdings" pitchFamily="2" charset="2"/>
              <a:buChar char="§"/>
            </a:pPr>
            <a:r>
              <a:rPr lang="en-US" sz="2400" dirty="0">
                <a:latin typeface="Arial" charset="0"/>
              </a:rPr>
              <a:t>Labor Supply</a:t>
            </a:r>
          </a:p>
          <a:p>
            <a:pPr eaLnBrk="1" hangingPunct="1">
              <a:lnSpc>
                <a:spcPct val="135000"/>
              </a:lnSpc>
              <a:buClr>
                <a:srgbClr val="0033CC"/>
              </a:buClr>
              <a:buFont typeface="Wingdings" pitchFamily="2" charset="2"/>
              <a:buChar char="§"/>
            </a:pPr>
            <a:r>
              <a:rPr lang="en-US" sz="2400" dirty="0">
                <a:latin typeface="Arial" charset="0"/>
              </a:rPr>
              <a:t>Payroll Processing</a:t>
            </a:r>
          </a:p>
          <a:p>
            <a:pPr eaLnBrk="1" hangingPunct="1">
              <a:lnSpc>
                <a:spcPct val="135000"/>
              </a:lnSpc>
              <a:buClr>
                <a:srgbClr val="0033CC"/>
              </a:buClr>
              <a:buFont typeface="Wingdings" pitchFamily="2" charset="2"/>
              <a:buChar char="§"/>
            </a:pPr>
            <a:r>
              <a:rPr lang="en-US" sz="2400" dirty="0">
                <a:latin typeface="Arial" charset="0"/>
              </a:rPr>
              <a:t>Recruitment</a:t>
            </a:r>
          </a:p>
          <a:p>
            <a:pPr eaLnBrk="1" hangingPunct="1">
              <a:lnSpc>
                <a:spcPct val="135000"/>
              </a:lnSpc>
              <a:buClr>
                <a:srgbClr val="0033CC"/>
              </a:buClr>
              <a:buFont typeface="Wingdings" pitchFamily="2" charset="2"/>
              <a:buChar char="§"/>
            </a:pPr>
            <a:r>
              <a:rPr lang="en-US" sz="2400" dirty="0">
                <a:latin typeface="Arial" charset="0"/>
              </a:rPr>
              <a:t>Business Process</a:t>
            </a:r>
          </a:p>
          <a:p>
            <a:pPr eaLnBrk="1" hangingPunct="1">
              <a:lnSpc>
                <a:spcPct val="135000"/>
              </a:lnSpc>
              <a:buClr>
                <a:srgbClr val="0033CC"/>
              </a:buClr>
              <a:buFont typeface="Wingdings" pitchFamily="2" charset="2"/>
              <a:buChar char="§"/>
            </a:pPr>
            <a:endParaRPr lang="id-ID" sz="2400" dirty="0">
              <a:latin typeface="Arial" charset="0"/>
            </a:endParaRPr>
          </a:p>
        </p:txBody>
      </p:sp>
      <p:pic>
        <p:nvPicPr>
          <p:cNvPr id="5" name="Picture 4" descr="CompetenciesGFX.jpg">
            <a:extLst>
              <a:ext uri="{FF2B5EF4-FFF2-40B4-BE49-F238E27FC236}">
                <a16:creationId xmlns:a16="http://schemas.microsoft.com/office/drawing/2014/main" id="{D6521A88-F388-6701-CAAB-5D85303DC4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1987" y="3255173"/>
            <a:ext cx="2350642" cy="2350642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1F51D423-3C5E-499F-3F90-16F0C13BC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2016945"/>
            <a:ext cx="10515600" cy="711507"/>
          </a:xfrm>
        </p:spPr>
        <p:txBody>
          <a:bodyPr>
            <a:normAutofit/>
          </a:bodyPr>
          <a:lstStyle/>
          <a:p>
            <a:r>
              <a:rPr lang="en-US" sz="2000" b="0" i="0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If you want to live a happy life, tie it to a goal, not to people or objects</a:t>
            </a:r>
            <a:endParaRPr lang="en-ID" sz="20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F9FAE84-47DB-9690-A8B1-B1898FA04E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29496"/>
            <a:ext cx="2544014" cy="1192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6096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800" decel="100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800" decel="100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800" decel="100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</TotalTime>
  <Words>1591</Words>
  <Application>Microsoft Office PowerPoint</Application>
  <PresentationFormat>Widescreen</PresentationFormat>
  <Paragraphs>190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8" baseType="lpstr">
      <vt:lpstr>Arial</vt:lpstr>
      <vt:lpstr>Arial MT</vt:lpstr>
      <vt:lpstr>Calibri</vt:lpstr>
      <vt:lpstr>Calibri Light</vt:lpstr>
      <vt:lpstr>DINNextLTPro</vt:lpstr>
      <vt:lpstr>notosansRegular</vt:lpstr>
      <vt:lpstr>Poppins</vt:lpstr>
      <vt:lpstr>PT Sans</vt:lpstr>
      <vt:lpstr>roboto</vt:lpstr>
      <vt:lpstr>Verdana</vt:lpstr>
      <vt:lpstr>Wingdings</vt:lpstr>
      <vt:lpstr>Office Theme</vt:lpstr>
      <vt:lpstr>PowerPoint Presentation</vt:lpstr>
      <vt:lpstr>PowerPoint Presentation</vt:lpstr>
      <vt:lpstr>Life is like riding a bicycle. to keep your balance, you must keep moving</vt:lpstr>
      <vt:lpstr>General Insurance?</vt:lpstr>
      <vt:lpstr>Health Insurance</vt:lpstr>
      <vt:lpstr>Employee Benefit’s Services</vt:lpstr>
      <vt:lpstr>Wellness Program</vt:lpstr>
      <vt:lpstr>Outsource Service</vt:lpstr>
      <vt:lpstr>If you want to live a happy life, tie it to a goal, not to people or objects</vt:lpstr>
      <vt:lpstr>Labor Supply, Payroll Processing, Recruitment, Business Process</vt:lpstr>
      <vt:lpstr> Major Cities in Indonesia</vt:lpstr>
      <vt:lpstr>Gold Retail</vt:lpstr>
      <vt:lpstr>Investasi Logam Mulia</vt:lpstr>
      <vt:lpstr>PowerPoint Presentation</vt:lpstr>
      <vt:lpstr>PT. Central Optima Solution List Klien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Daposar</dc:creator>
  <cp:lastModifiedBy>patrick daposar</cp:lastModifiedBy>
  <cp:revision>21</cp:revision>
  <dcterms:created xsi:type="dcterms:W3CDTF">2023-04-12T13:35:33Z</dcterms:created>
  <dcterms:modified xsi:type="dcterms:W3CDTF">2023-11-28T07:52:26Z</dcterms:modified>
</cp:coreProperties>
</file>